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8"/>
  </p:notesMasterIdLst>
  <p:handoutMasterIdLst>
    <p:handoutMasterId r:id="rId49"/>
  </p:handoutMasterIdLst>
  <p:sldIdLst>
    <p:sldId id="277" r:id="rId2"/>
    <p:sldId id="395" r:id="rId3"/>
    <p:sldId id="370" r:id="rId4"/>
    <p:sldId id="361" r:id="rId5"/>
    <p:sldId id="360" r:id="rId6"/>
    <p:sldId id="282" r:id="rId7"/>
    <p:sldId id="259" r:id="rId8"/>
    <p:sldId id="272" r:id="rId9"/>
    <p:sldId id="280" r:id="rId10"/>
    <p:sldId id="362" r:id="rId11"/>
    <p:sldId id="320" r:id="rId12"/>
    <p:sldId id="363" r:id="rId13"/>
    <p:sldId id="367" r:id="rId14"/>
    <p:sldId id="394" r:id="rId15"/>
    <p:sldId id="358" r:id="rId16"/>
    <p:sldId id="321" r:id="rId17"/>
    <p:sldId id="305" r:id="rId18"/>
    <p:sldId id="306" r:id="rId19"/>
    <p:sldId id="379" r:id="rId20"/>
    <p:sldId id="365" r:id="rId21"/>
    <p:sldId id="369" r:id="rId22"/>
    <p:sldId id="371" r:id="rId23"/>
    <p:sldId id="366" r:id="rId24"/>
    <p:sldId id="378" r:id="rId25"/>
    <p:sldId id="364" r:id="rId26"/>
    <p:sldId id="281" r:id="rId27"/>
    <p:sldId id="382" r:id="rId28"/>
    <p:sldId id="374" r:id="rId29"/>
    <p:sldId id="383" r:id="rId30"/>
    <p:sldId id="384" r:id="rId31"/>
    <p:sldId id="385" r:id="rId32"/>
    <p:sldId id="375" r:id="rId33"/>
    <p:sldId id="391" r:id="rId34"/>
    <p:sldId id="376" r:id="rId35"/>
    <p:sldId id="377" r:id="rId36"/>
    <p:sldId id="386" r:id="rId37"/>
    <p:sldId id="387" r:id="rId38"/>
    <p:sldId id="388" r:id="rId39"/>
    <p:sldId id="373" r:id="rId40"/>
    <p:sldId id="390" r:id="rId41"/>
    <p:sldId id="389" r:id="rId42"/>
    <p:sldId id="392" r:id="rId43"/>
    <p:sldId id="396" r:id="rId44"/>
    <p:sldId id="271" r:id="rId45"/>
    <p:sldId id="381" r:id="rId46"/>
    <p:sldId id="398" r:id="rId47"/>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3126" autoAdjust="0"/>
  </p:normalViewPr>
  <p:slideViewPr>
    <p:cSldViewPr snapToGrid="0">
      <p:cViewPr varScale="1">
        <p:scale>
          <a:sx n="65" d="100"/>
          <a:sy n="65" d="100"/>
        </p:scale>
        <p:origin x="2268" y="78"/>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7" d="100"/>
          <a:sy n="107" d="100"/>
        </p:scale>
        <p:origin x="2568"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59041DB8-B66F-4DC8-A96E-33677E0F90FF}" type="datetimeFigureOut">
              <a:rPr lang="en-US" smtClean="0"/>
              <a:t>12/9/2020</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EB49C4A-65AC-492D-9701-81B46C3AD0E4}" type="datetimeFigureOut">
              <a:rPr lang="en-US" smtClean="0"/>
              <a:t>12/9/2020</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314575"/>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a:t>
            </a:fld>
            <a:endParaRPr lang="en-US"/>
          </a:p>
        </p:txBody>
      </p:sp>
    </p:spTree>
    <p:extLst>
      <p:ext uri="{BB962C8B-B14F-4D97-AF65-F5344CB8AC3E}">
        <p14:creationId xmlns:p14="http://schemas.microsoft.com/office/powerpoint/2010/main" val="1883499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3929456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5C6E86-C20D-4A67-8DEB-E39E88C921F8}" type="slidenum">
              <a:rPr lang="en-IN" smtClean="0"/>
              <a:pPr/>
              <a:t>11</a:t>
            </a:fld>
            <a:endParaRPr lang="en-IN" dirty="0"/>
          </a:p>
        </p:txBody>
      </p:sp>
    </p:spTree>
    <p:extLst>
      <p:ext uri="{BB962C8B-B14F-4D97-AF65-F5344CB8AC3E}">
        <p14:creationId xmlns:p14="http://schemas.microsoft.com/office/powerpoint/2010/main" val="3595975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3199482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1990377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15</a:t>
            </a:fld>
            <a:endParaRPr lang="en-US"/>
          </a:p>
        </p:txBody>
      </p:sp>
    </p:spTree>
    <p:extLst>
      <p:ext uri="{BB962C8B-B14F-4D97-AF65-F5344CB8AC3E}">
        <p14:creationId xmlns:p14="http://schemas.microsoft.com/office/powerpoint/2010/main" val="985164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FE97EA1-8505-4BAC-960C-73DF11DC7DD9}" type="slidenum">
              <a:rPr lang="en-IN" altLang="en-US" smtClean="0"/>
              <a:pPr/>
              <a:t>16</a:t>
            </a:fld>
            <a:endParaRPr lang="en-IN" altLang="en-US"/>
          </a:p>
        </p:txBody>
      </p:sp>
    </p:spTree>
    <p:extLst>
      <p:ext uri="{BB962C8B-B14F-4D97-AF65-F5344CB8AC3E}">
        <p14:creationId xmlns:p14="http://schemas.microsoft.com/office/powerpoint/2010/main" val="2268814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5C6E86-C20D-4A67-8DEB-E39E88C921F8}" type="slidenum">
              <a:rPr lang="en-IN" smtClean="0"/>
              <a:pPr/>
              <a:t>17</a:t>
            </a:fld>
            <a:endParaRPr lang="en-IN" dirty="0"/>
          </a:p>
        </p:txBody>
      </p:sp>
    </p:spTree>
    <p:extLst>
      <p:ext uri="{BB962C8B-B14F-4D97-AF65-F5344CB8AC3E}">
        <p14:creationId xmlns:p14="http://schemas.microsoft.com/office/powerpoint/2010/main" val="2430121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5C6E86-C20D-4A67-8DEB-E39E88C921F8}" type="slidenum">
              <a:rPr lang="en-IN" smtClean="0"/>
              <a:pPr/>
              <a:t>18</a:t>
            </a:fld>
            <a:endParaRPr lang="en-IN" dirty="0"/>
          </a:p>
        </p:txBody>
      </p:sp>
    </p:spTree>
    <p:extLst>
      <p:ext uri="{BB962C8B-B14F-4D97-AF65-F5344CB8AC3E}">
        <p14:creationId xmlns:p14="http://schemas.microsoft.com/office/powerpoint/2010/main" val="3284590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20</a:t>
            </a:fld>
            <a:endParaRPr lang="en-US"/>
          </a:p>
        </p:txBody>
      </p:sp>
    </p:spTree>
    <p:extLst>
      <p:ext uri="{BB962C8B-B14F-4D97-AF65-F5344CB8AC3E}">
        <p14:creationId xmlns:p14="http://schemas.microsoft.com/office/powerpoint/2010/main" val="2548448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429357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2128610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22</a:t>
            </a:fld>
            <a:endParaRPr lang="en-US"/>
          </a:p>
        </p:txBody>
      </p:sp>
    </p:spTree>
    <p:extLst>
      <p:ext uri="{BB962C8B-B14F-4D97-AF65-F5344CB8AC3E}">
        <p14:creationId xmlns:p14="http://schemas.microsoft.com/office/powerpoint/2010/main" val="2937116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23</a:t>
            </a:fld>
            <a:endParaRPr lang="en-US"/>
          </a:p>
        </p:txBody>
      </p:sp>
    </p:spTree>
    <p:extLst>
      <p:ext uri="{BB962C8B-B14F-4D97-AF65-F5344CB8AC3E}">
        <p14:creationId xmlns:p14="http://schemas.microsoft.com/office/powerpoint/2010/main" val="3450045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24</a:t>
            </a:fld>
            <a:endParaRPr lang="en-US"/>
          </a:p>
        </p:txBody>
      </p:sp>
    </p:spTree>
    <p:extLst>
      <p:ext uri="{BB962C8B-B14F-4D97-AF65-F5344CB8AC3E}">
        <p14:creationId xmlns:p14="http://schemas.microsoft.com/office/powerpoint/2010/main" val="34118685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25</a:t>
            </a:fld>
            <a:endParaRPr lang="en-US"/>
          </a:p>
        </p:txBody>
      </p:sp>
    </p:spTree>
    <p:extLst>
      <p:ext uri="{BB962C8B-B14F-4D97-AF65-F5344CB8AC3E}">
        <p14:creationId xmlns:p14="http://schemas.microsoft.com/office/powerpoint/2010/main" val="7103207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26</a:t>
            </a:fld>
            <a:endParaRPr lang="en-US"/>
          </a:p>
        </p:txBody>
      </p:sp>
    </p:spTree>
    <p:extLst>
      <p:ext uri="{BB962C8B-B14F-4D97-AF65-F5344CB8AC3E}">
        <p14:creationId xmlns:p14="http://schemas.microsoft.com/office/powerpoint/2010/main" val="25323773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34</a:t>
            </a:fld>
            <a:endParaRPr lang="en-US"/>
          </a:p>
        </p:txBody>
      </p:sp>
    </p:spTree>
    <p:extLst>
      <p:ext uri="{BB962C8B-B14F-4D97-AF65-F5344CB8AC3E}">
        <p14:creationId xmlns:p14="http://schemas.microsoft.com/office/powerpoint/2010/main" val="947122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35</a:t>
            </a:fld>
            <a:endParaRPr lang="en-US"/>
          </a:p>
        </p:txBody>
      </p:sp>
    </p:spTree>
    <p:extLst>
      <p:ext uri="{BB962C8B-B14F-4D97-AF65-F5344CB8AC3E}">
        <p14:creationId xmlns:p14="http://schemas.microsoft.com/office/powerpoint/2010/main" val="20526682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37</a:t>
            </a:fld>
            <a:endParaRPr lang="en-US"/>
          </a:p>
        </p:txBody>
      </p:sp>
    </p:spTree>
    <p:extLst>
      <p:ext uri="{BB962C8B-B14F-4D97-AF65-F5344CB8AC3E}">
        <p14:creationId xmlns:p14="http://schemas.microsoft.com/office/powerpoint/2010/main" val="14234217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27788028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3193101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3138470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69989-EB00-4EE7-BCB5-25BDC5BB29F8}" type="slidenum">
              <a:rPr kumimoji="0" lang="en-US" sz="1200" b="0" i="0" u="none" strike="noStrike" kern="1200" cap="none" spc="0" normalizeH="0" baseline="0" noProof="0" smtClean="0">
                <a:ln>
                  <a:noFill/>
                </a:ln>
                <a:solidFill>
                  <a:srgbClr val="2D2E2D"/>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srgbClr val="2D2E2D"/>
              </a:solidFill>
              <a:effectLst/>
              <a:uLnTx/>
              <a:uFillTx/>
              <a:latin typeface="Arial"/>
              <a:ea typeface="+mn-ea"/>
              <a:cs typeface="+mn-cs"/>
            </a:endParaRPr>
          </a:p>
        </p:txBody>
      </p:sp>
    </p:spTree>
    <p:extLst>
      <p:ext uri="{BB962C8B-B14F-4D97-AF65-F5344CB8AC3E}">
        <p14:creationId xmlns:p14="http://schemas.microsoft.com/office/powerpoint/2010/main" val="402827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1716968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2890723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FE97EA1-8505-4BAC-960C-73DF11DC7DD9}" type="slidenum">
              <a:rPr lang="en-IN" altLang="en-US" smtClean="0"/>
              <a:pPr/>
              <a:t>6</a:t>
            </a:fld>
            <a:endParaRPr lang="en-IN" altLang="en-US"/>
          </a:p>
        </p:txBody>
      </p:sp>
    </p:spTree>
    <p:extLst>
      <p:ext uri="{BB962C8B-B14F-4D97-AF65-F5344CB8AC3E}">
        <p14:creationId xmlns:p14="http://schemas.microsoft.com/office/powerpoint/2010/main" val="2804620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FE97EA1-8505-4BAC-960C-73DF11DC7DD9}" type="slidenum">
              <a:rPr lang="en-IN" altLang="en-US" smtClean="0"/>
              <a:pPr/>
              <a:t>7</a:t>
            </a:fld>
            <a:endParaRPr lang="en-IN" altLang="en-US"/>
          </a:p>
        </p:txBody>
      </p:sp>
    </p:spTree>
    <p:extLst>
      <p:ext uri="{BB962C8B-B14F-4D97-AF65-F5344CB8AC3E}">
        <p14:creationId xmlns:p14="http://schemas.microsoft.com/office/powerpoint/2010/main" val="33460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527228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3987244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endParaRPr lang="en-US" dirty="0"/>
          </a:p>
        </p:txBody>
      </p:sp>
      <p:sp>
        <p:nvSpPr>
          <p:cNvPr id="212" name="Date Placeholder 211"/>
          <p:cNvSpPr>
            <a:spLocks noGrp="1"/>
          </p:cNvSpPr>
          <p:nvPr>
            <p:ph type="dt" sz="half" idx="10"/>
          </p:nvPr>
        </p:nvSpPr>
        <p:spPr/>
        <p:txBody>
          <a:bodyPr/>
          <a:lstStyle/>
          <a:p>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endParaRPr lang="en-US" dirty="0"/>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07054-9516-4BE5-B614-EBFA4BE6D47F}"/>
              </a:ext>
            </a:extLst>
          </p:cNvPr>
          <p:cNvSpPr>
            <a:spLocks noGrp="1"/>
          </p:cNvSpPr>
          <p:nvPr>
            <p:ph type="title"/>
          </p:nvPr>
        </p:nvSpPr>
        <p:spPr>
          <a:xfrm>
            <a:off x="7305964" y="1"/>
            <a:ext cx="4886036" cy="2918690"/>
          </a:xfrm>
        </p:spPr>
        <p:txBody>
          <a:bodyPr>
            <a:normAutofit fontScale="90000"/>
          </a:bodyPr>
          <a:lstStyle/>
          <a:p>
            <a:pPr algn="ctr"/>
            <a:r>
              <a:rPr lang="en-US" sz="4000" dirty="0">
                <a:latin typeface="Algerian" panose="04020705040A02060702" pitchFamily="82" charset="0"/>
              </a:rPr>
              <a:t>Land Administration </a:t>
            </a:r>
            <a:br>
              <a:rPr lang="en-US" sz="4000" dirty="0">
                <a:latin typeface="Algerian" panose="04020705040A02060702" pitchFamily="82" charset="0"/>
              </a:rPr>
            </a:br>
            <a:r>
              <a:rPr lang="en-US" sz="4000" dirty="0">
                <a:latin typeface="Algerian" panose="04020705040A02060702" pitchFamily="82" charset="0"/>
              </a:rPr>
              <a:t>in </a:t>
            </a:r>
            <a:br>
              <a:rPr lang="en-US" sz="4000" dirty="0">
                <a:latin typeface="Algerian" panose="04020705040A02060702" pitchFamily="82" charset="0"/>
              </a:rPr>
            </a:br>
            <a:r>
              <a:rPr lang="en-US" sz="4000" dirty="0">
                <a:latin typeface="Algerian" panose="04020705040A02060702" pitchFamily="82" charset="0"/>
              </a:rPr>
              <a:t>Himachal Pradesh</a:t>
            </a:r>
            <a:br>
              <a:rPr lang="en-IN" dirty="0"/>
            </a:br>
            <a:endParaRPr lang="en-IN" dirty="0"/>
          </a:p>
        </p:txBody>
      </p:sp>
      <p:sp>
        <p:nvSpPr>
          <p:cNvPr id="4" name="Text Placeholder 3">
            <a:extLst>
              <a:ext uri="{FF2B5EF4-FFF2-40B4-BE49-F238E27FC236}">
                <a16:creationId xmlns:a16="http://schemas.microsoft.com/office/drawing/2014/main" id="{87F7D59A-E662-4163-A94D-A991C22ED599}"/>
              </a:ext>
            </a:extLst>
          </p:cNvPr>
          <p:cNvSpPr>
            <a:spLocks noGrp="1"/>
          </p:cNvSpPr>
          <p:nvPr>
            <p:ph type="body" sz="half" idx="2"/>
          </p:nvPr>
        </p:nvSpPr>
        <p:spPr>
          <a:xfrm>
            <a:off x="7305964" y="3254914"/>
            <a:ext cx="4886035" cy="3546764"/>
          </a:xfrm>
        </p:spPr>
        <p:txBody>
          <a:bodyPr>
            <a:normAutofit fontScale="92500" lnSpcReduction="10000"/>
          </a:bodyPr>
          <a:lstStyle/>
          <a:p>
            <a:pPr algn="ctr"/>
            <a:r>
              <a:rPr lang="en-US" sz="2600" b="1" dirty="0">
                <a:latin typeface="Bradley Hand ITC" panose="03070402050302030203" pitchFamily="66" charset="0"/>
                <a:ea typeface="+mj-ea"/>
                <a:cs typeface="+mj-cs"/>
              </a:rPr>
              <a:t>By </a:t>
            </a:r>
          </a:p>
          <a:p>
            <a:pPr algn="ctr"/>
            <a:r>
              <a:rPr lang="en-US" sz="2600" b="1" dirty="0">
                <a:latin typeface="Bradley Hand ITC" panose="03070402050302030203" pitchFamily="66" charset="0"/>
                <a:ea typeface="+mj-ea"/>
                <a:cs typeface="+mj-cs"/>
              </a:rPr>
              <a:t>B.K. Agarwal</a:t>
            </a:r>
          </a:p>
          <a:p>
            <a:pPr algn="ctr"/>
            <a:r>
              <a:rPr lang="en-US" sz="2000" b="1" dirty="0">
                <a:latin typeface="Bradley Hand ITC" panose="03070402050302030203" pitchFamily="66" charset="0"/>
                <a:ea typeface="+mj-ea"/>
                <a:cs typeface="+mj-cs"/>
              </a:rPr>
              <a:t>brijkumaragarwal@gmail.com</a:t>
            </a:r>
          </a:p>
          <a:p>
            <a:pPr algn="ctr"/>
            <a:r>
              <a:rPr lang="en-US" sz="2400" dirty="0">
                <a:latin typeface="Cambria" panose="02040503050406030204" pitchFamily="18" charset="0"/>
                <a:ea typeface="Cambria" panose="02040503050406030204" pitchFamily="18" charset="0"/>
              </a:rPr>
              <a:t>Institutional Training for IAS Probationers, 2019 Batch</a:t>
            </a:r>
          </a:p>
          <a:p>
            <a:pPr algn="ctr"/>
            <a:endParaRPr lang="en-US" sz="2400" dirty="0">
              <a:latin typeface="Cambria" panose="02040503050406030204" pitchFamily="18" charset="0"/>
              <a:ea typeface="Cambria" panose="02040503050406030204" pitchFamily="18" charset="0"/>
            </a:endParaRPr>
          </a:p>
          <a:p>
            <a:pPr algn="ctr"/>
            <a:r>
              <a:rPr lang="en-US" sz="2200" dirty="0">
                <a:latin typeface="Algerian" panose="04020705040A02060702" pitchFamily="82" charset="0"/>
                <a:ea typeface="+mj-ea"/>
                <a:cs typeface="+mj-cs"/>
              </a:rPr>
              <a:t>Himachal Pradesh Institute of </a:t>
            </a:r>
          </a:p>
          <a:p>
            <a:pPr algn="ctr"/>
            <a:r>
              <a:rPr lang="en-US" sz="2200" dirty="0">
                <a:latin typeface="Algerian" panose="04020705040A02060702" pitchFamily="82" charset="0"/>
                <a:ea typeface="+mj-ea"/>
                <a:cs typeface="+mj-cs"/>
              </a:rPr>
              <a:t>Public Administration</a:t>
            </a:r>
          </a:p>
          <a:p>
            <a:pPr algn="ctr"/>
            <a:r>
              <a:rPr lang="en-US" sz="2200" dirty="0">
                <a:latin typeface="Algerian" panose="04020705040A02060702" pitchFamily="82" charset="0"/>
                <a:ea typeface="+mj-ea"/>
                <a:cs typeface="+mj-cs"/>
              </a:rPr>
              <a:t>07.12.2020</a:t>
            </a:r>
          </a:p>
          <a:p>
            <a:endParaRPr lang="en-IN" sz="2600" b="1" dirty="0">
              <a:latin typeface="+mj-lt"/>
              <a:ea typeface="+mj-ea"/>
              <a:cs typeface="+mj-cs"/>
            </a:endParaRPr>
          </a:p>
        </p:txBody>
      </p:sp>
      <p:pic>
        <p:nvPicPr>
          <p:cNvPr id="9" name="Picture Placeholder 8">
            <a:extLst>
              <a:ext uri="{FF2B5EF4-FFF2-40B4-BE49-F238E27FC236}">
                <a16:creationId xmlns:a16="http://schemas.microsoft.com/office/drawing/2014/main" id="{0FA11771-6534-4260-8607-3C2C7C66926C}"/>
              </a:ext>
            </a:extLst>
          </p:cNvPr>
          <p:cNvPicPr>
            <a:picLocks noGrp="1" noChangeAspect="1"/>
          </p:cNvPicPr>
          <p:nvPr>
            <p:ph type="pic" idx="1"/>
          </p:nvPr>
        </p:nvPicPr>
        <p:blipFill>
          <a:blip r:embed="rId3"/>
          <a:srcRect t="1710" b="1710"/>
          <a:stretch>
            <a:fillRect/>
          </a:stretch>
        </p:blipFill>
        <p:spPr>
          <a:prstGeom prst="rect">
            <a:avLst/>
          </a:prstGeom>
        </p:spPr>
      </p:pic>
    </p:spTree>
    <p:extLst>
      <p:ext uri="{BB962C8B-B14F-4D97-AF65-F5344CB8AC3E}">
        <p14:creationId xmlns:p14="http://schemas.microsoft.com/office/powerpoint/2010/main" val="90826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C51C9-FB2D-4120-9AAB-7A49A0271F14}"/>
              </a:ext>
            </a:extLst>
          </p:cNvPr>
          <p:cNvSpPr>
            <a:spLocks noGrp="1"/>
          </p:cNvSpPr>
          <p:nvPr>
            <p:ph type="title"/>
          </p:nvPr>
        </p:nvSpPr>
        <p:spPr/>
        <p:txBody>
          <a:bodyPr>
            <a:normAutofit/>
          </a:bodyPr>
          <a:lstStyle/>
          <a:p>
            <a:pPr algn="ctr"/>
            <a:r>
              <a:rPr lang="en-US" sz="4000" dirty="0"/>
              <a:t>Land Revenue Settlement Systems</a:t>
            </a:r>
            <a:endParaRPr lang="en-IN" sz="4000" dirty="0"/>
          </a:p>
        </p:txBody>
      </p:sp>
      <p:sp>
        <p:nvSpPr>
          <p:cNvPr id="3" name="Content Placeholder 2">
            <a:extLst>
              <a:ext uri="{FF2B5EF4-FFF2-40B4-BE49-F238E27FC236}">
                <a16:creationId xmlns:a16="http://schemas.microsoft.com/office/drawing/2014/main" id="{33F7B335-8118-4965-BFC6-4E6DFCC50B18}"/>
              </a:ext>
            </a:extLst>
          </p:cNvPr>
          <p:cNvSpPr>
            <a:spLocks noGrp="1"/>
          </p:cNvSpPr>
          <p:nvPr>
            <p:ph idx="1"/>
          </p:nvPr>
        </p:nvSpPr>
        <p:spPr>
          <a:xfrm>
            <a:off x="1295400" y="1981201"/>
            <a:ext cx="9601200" cy="4231340"/>
          </a:xfrm>
        </p:spPr>
        <p:txBody>
          <a:bodyPr>
            <a:noAutofit/>
          </a:bodyPr>
          <a:lstStyle/>
          <a:p>
            <a:pPr algn="just"/>
            <a:r>
              <a:rPr lang="en-US" sz="3600" b="1" dirty="0"/>
              <a:t>Zamindari System</a:t>
            </a:r>
            <a:r>
              <a:rPr lang="en-US" sz="3600" dirty="0"/>
              <a:t>- Bengal, Bihar, Orissa Central Provinces and part of Madras Presidency</a:t>
            </a:r>
          </a:p>
          <a:p>
            <a:r>
              <a:rPr lang="en-US" sz="3600" b="1" dirty="0" err="1"/>
              <a:t>Raiyatwadi</a:t>
            </a:r>
            <a:r>
              <a:rPr lang="en-US" sz="3600" b="1" dirty="0"/>
              <a:t> System</a:t>
            </a:r>
            <a:r>
              <a:rPr lang="en-US" sz="3600" dirty="0"/>
              <a:t>-Most areas of Madras and Bombay  Presidencies and Assam</a:t>
            </a:r>
          </a:p>
          <a:p>
            <a:r>
              <a:rPr lang="en-US" sz="3600" b="1" dirty="0" err="1"/>
              <a:t>Mahalwadi</a:t>
            </a:r>
            <a:r>
              <a:rPr lang="en-US" sz="3600" b="1" dirty="0"/>
              <a:t> System</a:t>
            </a:r>
            <a:r>
              <a:rPr lang="en-US" sz="3600" dirty="0"/>
              <a:t>-North-West Provinces (UP), and Punjab </a:t>
            </a:r>
            <a:endParaRPr lang="en-IN" sz="3600" dirty="0"/>
          </a:p>
        </p:txBody>
      </p:sp>
      <p:sp>
        <p:nvSpPr>
          <p:cNvPr id="4" name="Slide Number Placeholder 3">
            <a:extLst>
              <a:ext uri="{FF2B5EF4-FFF2-40B4-BE49-F238E27FC236}">
                <a16:creationId xmlns:a16="http://schemas.microsoft.com/office/drawing/2014/main" id="{DF0638EA-53AD-4EAB-9CE4-977489E295A7}"/>
              </a:ext>
            </a:extLst>
          </p:cNvPr>
          <p:cNvSpPr>
            <a:spLocks noGrp="1"/>
          </p:cNvSpPr>
          <p:nvPr>
            <p:ph type="sldNum" sz="quarter" idx="12"/>
          </p:nvPr>
        </p:nvSpPr>
        <p:spPr/>
        <p:txBody>
          <a:bodyPr/>
          <a:lstStyle/>
          <a:p>
            <a:fld id="{E31375A4-56A4-47D6-9801-1991572033F7}" type="slidenum">
              <a:rPr lang="en-US" smtClean="0"/>
              <a:t>10</a:t>
            </a:fld>
            <a:endParaRPr lang="en-US"/>
          </a:p>
        </p:txBody>
      </p:sp>
    </p:spTree>
    <p:extLst>
      <p:ext uri="{BB962C8B-B14F-4D97-AF65-F5344CB8AC3E}">
        <p14:creationId xmlns:p14="http://schemas.microsoft.com/office/powerpoint/2010/main" val="256911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03854"/>
            <a:ext cx="9601200" cy="706382"/>
          </a:xfrm>
        </p:spPr>
        <p:txBody>
          <a:bodyPr>
            <a:normAutofit/>
          </a:bodyPr>
          <a:lstStyle/>
          <a:p>
            <a:pPr algn="ctr"/>
            <a:r>
              <a:rPr lang="en-IN" sz="4000" dirty="0"/>
              <a:t>Record of Rights In India</a:t>
            </a:r>
          </a:p>
        </p:txBody>
      </p:sp>
      <p:sp>
        <p:nvSpPr>
          <p:cNvPr id="3" name="Content Placeholder 2"/>
          <p:cNvSpPr>
            <a:spLocks noGrp="1"/>
          </p:cNvSpPr>
          <p:nvPr>
            <p:ph idx="1"/>
          </p:nvPr>
        </p:nvSpPr>
        <p:spPr>
          <a:xfrm>
            <a:off x="1089891" y="1466662"/>
            <a:ext cx="10141527" cy="4716856"/>
          </a:xfrm>
        </p:spPr>
        <p:txBody>
          <a:bodyPr>
            <a:normAutofit/>
          </a:bodyPr>
          <a:lstStyle/>
          <a:p>
            <a:pPr algn="just"/>
            <a:r>
              <a:rPr lang="en-IN" sz="2800" dirty="0"/>
              <a:t>Introduced by British about 200 years back in UP on the Recommendation of Holt Mackenzie a British officer </a:t>
            </a:r>
          </a:p>
          <a:p>
            <a:pPr algn="just"/>
            <a:r>
              <a:rPr lang="en-IN" sz="2800" dirty="0"/>
              <a:t>The Regulation VII of 1822 provided for making of Record of Rights for the first time</a:t>
            </a:r>
          </a:p>
          <a:p>
            <a:pPr algn="just"/>
            <a:r>
              <a:rPr lang="en-IN" sz="2800" dirty="0"/>
              <a:t>Main purpose of ROR was to assess the income of each cultivator and impose land revenue accordingly. </a:t>
            </a:r>
          </a:p>
          <a:p>
            <a:r>
              <a:rPr lang="en-IN" sz="2800" dirty="0"/>
              <a:t>It is most comprehensive parcel-wise record of ownership and other rights over a property. </a:t>
            </a:r>
          </a:p>
          <a:p>
            <a:r>
              <a:rPr lang="en-US" sz="2800" dirty="0"/>
              <a:t>Presumption of truth attached to the entries in ROR</a:t>
            </a:r>
          </a:p>
          <a:p>
            <a:pPr algn="just"/>
            <a:endParaRPr lang="en-IN" sz="2800" dirty="0"/>
          </a:p>
          <a:p>
            <a:endParaRPr lang="en-IN" sz="2800" dirty="0"/>
          </a:p>
          <a:p>
            <a:endParaRPr lang="en-IN" sz="2800" dirty="0"/>
          </a:p>
          <a:p>
            <a:endParaRPr lang="en-IN" dirty="0"/>
          </a:p>
          <a:p>
            <a:endParaRPr lang="en-IN" dirty="0"/>
          </a:p>
        </p:txBody>
      </p:sp>
      <p:sp>
        <p:nvSpPr>
          <p:cNvPr id="9" name="Slide Number Placeholder 8">
            <a:extLst>
              <a:ext uri="{FF2B5EF4-FFF2-40B4-BE49-F238E27FC236}">
                <a16:creationId xmlns:a16="http://schemas.microsoft.com/office/drawing/2014/main" id="{6EFB9D0F-07AA-4E66-868F-A9246FA9F262}"/>
              </a:ext>
            </a:extLst>
          </p:cNvPr>
          <p:cNvSpPr>
            <a:spLocks noGrp="1"/>
          </p:cNvSpPr>
          <p:nvPr>
            <p:ph type="sldNum" sz="quarter" idx="12"/>
          </p:nvPr>
        </p:nvSpPr>
        <p:spPr/>
        <p:txBody>
          <a:bodyPr/>
          <a:lstStyle/>
          <a:p>
            <a:r>
              <a:rPr lang="en-US" altLang="en-US" dirty="0"/>
              <a:t>9</a:t>
            </a:r>
            <a:endParaRPr lang="en-IN" altLang="en-US" dirty="0"/>
          </a:p>
        </p:txBody>
      </p:sp>
    </p:spTree>
    <p:extLst>
      <p:ext uri="{BB962C8B-B14F-4D97-AF65-F5344CB8AC3E}">
        <p14:creationId xmlns:p14="http://schemas.microsoft.com/office/powerpoint/2010/main" val="1527125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EC534-9B7E-46DF-A529-0BF9E64C60D0}"/>
              </a:ext>
            </a:extLst>
          </p:cNvPr>
          <p:cNvSpPr>
            <a:spLocks noGrp="1"/>
          </p:cNvSpPr>
          <p:nvPr>
            <p:ph type="title"/>
          </p:nvPr>
        </p:nvSpPr>
        <p:spPr/>
        <p:txBody>
          <a:bodyPr>
            <a:noAutofit/>
          </a:bodyPr>
          <a:lstStyle/>
          <a:p>
            <a:pPr algn="ctr"/>
            <a:r>
              <a:rPr lang="en-US" sz="4000" dirty="0"/>
              <a:t>Land Administration in Punjab</a:t>
            </a:r>
            <a:endParaRPr lang="en-IN" sz="4000" dirty="0"/>
          </a:p>
        </p:txBody>
      </p:sp>
      <p:sp>
        <p:nvSpPr>
          <p:cNvPr id="3" name="Content Placeholder 2">
            <a:extLst>
              <a:ext uri="{FF2B5EF4-FFF2-40B4-BE49-F238E27FC236}">
                <a16:creationId xmlns:a16="http://schemas.microsoft.com/office/drawing/2014/main" id="{F48E9F0F-7EFE-4FFC-B3DA-3F4D2E42F279}"/>
              </a:ext>
            </a:extLst>
          </p:cNvPr>
          <p:cNvSpPr>
            <a:spLocks noGrp="1"/>
          </p:cNvSpPr>
          <p:nvPr>
            <p:ph idx="1"/>
          </p:nvPr>
        </p:nvSpPr>
        <p:spPr>
          <a:xfrm>
            <a:off x="1295400" y="1646238"/>
            <a:ext cx="9601200" cy="4472173"/>
          </a:xfrm>
        </p:spPr>
        <p:txBody>
          <a:bodyPr>
            <a:normAutofit/>
          </a:bodyPr>
          <a:lstStyle/>
          <a:p>
            <a:pPr algn="just"/>
            <a:r>
              <a:rPr lang="en-US" sz="3200" dirty="0"/>
              <a:t>After Annexation of Punjab in 1849, </a:t>
            </a:r>
            <a:r>
              <a:rPr lang="en-US" sz="3200" dirty="0" err="1"/>
              <a:t>Mahalwadi</a:t>
            </a:r>
            <a:r>
              <a:rPr lang="en-US" sz="3200" dirty="0"/>
              <a:t> System of North-West Provinces (U.P.) was adopted here.</a:t>
            </a:r>
          </a:p>
          <a:p>
            <a:pPr algn="just"/>
            <a:r>
              <a:rPr lang="en-US" sz="3200" dirty="0"/>
              <a:t>First settlement was done under the guidelines/Regulations applicable in the NWP.</a:t>
            </a:r>
          </a:p>
          <a:p>
            <a:pPr algn="just"/>
            <a:r>
              <a:rPr lang="en-US" sz="3200" dirty="0"/>
              <a:t>Punjab  Land Revenue Act was enacted in 1871</a:t>
            </a:r>
          </a:p>
          <a:p>
            <a:pPr algn="just"/>
            <a:r>
              <a:rPr lang="en-US" sz="3200" dirty="0"/>
              <a:t>It was replaced by Punjab Land Revenue Act 1887 which is the current law in Punjab and Haryana</a:t>
            </a:r>
          </a:p>
          <a:p>
            <a:endParaRPr lang="en-IN" dirty="0"/>
          </a:p>
        </p:txBody>
      </p:sp>
      <p:sp>
        <p:nvSpPr>
          <p:cNvPr id="4" name="Slide Number Placeholder 3">
            <a:extLst>
              <a:ext uri="{FF2B5EF4-FFF2-40B4-BE49-F238E27FC236}">
                <a16:creationId xmlns:a16="http://schemas.microsoft.com/office/drawing/2014/main" id="{9D5E18B7-9D02-4014-9439-1E5436B62DF8}"/>
              </a:ext>
            </a:extLst>
          </p:cNvPr>
          <p:cNvSpPr>
            <a:spLocks noGrp="1"/>
          </p:cNvSpPr>
          <p:nvPr>
            <p:ph type="sldNum" sz="quarter" idx="12"/>
          </p:nvPr>
        </p:nvSpPr>
        <p:spPr/>
        <p:txBody>
          <a:bodyPr/>
          <a:lstStyle/>
          <a:p>
            <a:fld id="{E31375A4-56A4-47D6-9801-1991572033F7}" type="slidenum">
              <a:rPr lang="en-US" smtClean="0"/>
              <a:t>12</a:t>
            </a:fld>
            <a:endParaRPr lang="en-US"/>
          </a:p>
        </p:txBody>
      </p:sp>
    </p:spTree>
    <p:extLst>
      <p:ext uri="{BB962C8B-B14F-4D97-AF65-F5344CB8AC3E}">
        <p14:creationId xmlns:p14="http://schemas.microsoft.com/office/powerpoint/2010/main" val="2930965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2A881-0C40-40D8-A02B-CB7A9F20339C}"/>
              </a:ext>
            </a:extLst>
          </p:cNvPr>
          <p:cNvSpPr>
            <a:spLocks noGrp="1"/>
          </p:cNvSpPr>
          <p:nvPr>
            <p:ph type="title"/>
          </p:nvPr>
        </p:nvSpPr>
        <p:spPr>
          <a:xfrm>
            <a:off x="1295400" y="503853"/>
            <a:ext cx="9601200" cy="826183"/>
          </a:xfrm>
        </p:spPr>
        <p:txBody>
          <a:bodyPr>
            <a:normAutofit/>
          </a:bodyPr>
          <a:lstStyle/>
          <a:p>
            <a:pPr algn="ctr"/>
            <a:r>
              <a:rPr lang="en-US" sz="4000" dirty="0"/>
              <a:t>Land Administration in HP</a:t>
            </a:r>
            <a:endParaRPr lang="en-IN" sz="4000" dirty="0"/>
          </a:p>
        </p:txBody>
      </p:sp>
      <p:sp>
        <p:nvSpPr>
          <p:cNvPr id="3" name="Content Placeholder 2">
            <a:extLst>
              <a:ext uri="{FF2B5EF4-FFF2-40B4-BE49-F238E27FC236}">
                <a16:creationId xmlns:a16="http://schemas.microsoft.com/office/drawing/2014/main" id="{E731109E-652B-48EE-83A6-B8DDB8B8A751}"/>
              </a:ext>
            </a:extLst>
          </p:cNvPr>
          <p:cNvSpPr>
            <a:spLocks noGrp="1"/>
          </p:cNvSpPr>
          <p:nvPr>
            <p:ph idx="1"/>
          </p:nvPr>
        </p:nvSpPr>
        <p:spPr>
          <a:xfrm>
            <a:off x="1295400" y="1496291"/>
            <a:ext cx="9601200" cy="4655127"/>
          </a:xfrm>
        </p:spPr>
        <p:txBody>
          <a:bodyPr>
            <a:normAutofit/>
          </a:bodyPr>
          <a:lstStyle/>
          <a:p>
            <a:pPr algn="just"/>
            <a:r>
              <a:rPr lang="en-US" sz="3200" dirty="0"/>
              <a:t>Himachal Pradesh was formed in 1948 </a:t>
            </a:r>
          </a:p>
          <a:p>
            <a:pPr algn="just"/>
            <a:r>
              <a:rPr lang="en-US" sz="3200" dirty="0"/>
              <a:t>Punjab Land Revenue Act 1887 was made applicable in the new state of HP</a:t>
            </a:r>
          </a:p>
          <a:p>
            <a:pPr algn="just"/>
            <a:r>
              <a:rPr lang="en-US" sz="3200" dirty="0"/>
              <a:t>HP Land Revenue Act was enacted in 1954</a:t>
            </a:r>
          </a:p>
          <a:p>
            <a:pPr algn="just"/>
            <a:r>
              <a:rPr lang="en-US" sz="3200" dirty="0"/>
              <a:t>Hill areas of Punjab were merged in HP in 1966.</a:t>
            </a:r>
          </a:p>
          <a:p>
            <a:pPr algn="just"/>
            <a:r>
              <a:rPr lang="en-US" sz="3200" dirty="0"/>
              <a:t>HPLRA 1954 was made applicable in new areas in 1976</a:t>
            </a:r>
          </a:p>
          <a:p>
            <a:endParaRPr lang="en-IN" dirty="0"/>
          </a:p>
        </p:txBody>
      </p:sp>
      <p:sp>
        <p:nvSpPr>
          <p:cNvPr id="4" name="Slide Number Placeholder 3">
            <a:extLst>
              <a:ext uri="{FF2B5EF4-FFF2-40B4-BE49-F238E27FC236}">
                <a16:creationId xmlns:a16="http://schemas.microsoft.com/office/drawing/2014/main" id="{858D3AB9-7017-46A8-B82A-89A408F18473}"/>
              </a:ext>
            </a:extLst>
          </p:cNvPr>
          <p:cNvSpPr>
            <a:spLocks noGrp="1"/>
          </p:cNvSpPr>
          <p:nvPr>
            <p:ph type="sldNum" sz="quarter" idx="12"/>
          </p:nvPr>
        </p:nvSpPr>
        <p:spPr/>
        <p:txBody>
          <a:bodyPr/>
          <a:lstStyle/>
          <a:p>
            <a:fld id="{E31375A4-56A4-47D6-9801-1991572033F7}" type="slidenum">
              <a:rPr lang="en-US" smtClean="0"/>
              <a:t>13</a:t>
            </a:fld>
            <a:endParaRPr lang="en-US"/>
          </a:p>
        </p:txBody>
      </p:sp>
    </p:spTree>
    <p:extLst>
      <p:ext uri="{BB962C8B-B14F-4D97-AF65-F5344CB8AC3E}">
        <p14:creationId xmlns:p14="http://schemas.microsoft.com/office/powerpoint/2010/main" val="337025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2307518"/>
          </a:xfrm>
        </p:spPr>
        <p:txBody>
          <a:bodyPr>
            <a:normAutofit fontScale="90000"/>
          </a:bodyPr>
          <a:lstStyle/>
          <a:p>
            <a:pPr algn="ctr"/>
            <a:r>
              <a:rPr lang="en-US" dirty="0" err="1">
                <a:latin typeface="Algerian" panose="04020705040A02060702" pitchFamily="82" charset="0"/>
                <a:ea typeface="Cambria" panose="02040503050406030204" pitchFamily="18" charset="0"/>
              </a:rPr>
              <a:t>IiI</a:t>
            </a: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Record-of-Rights</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615636" y="5431536"/>
            <a:ext cx="10936586" cy="1080100"/>
          </a:xfrm>
        </p:spPr>
        <p:txBody>
          <a:bodyPr>
            <a:normAutofit/>
          </a:bodyPr>
          <a:lstStyle/>
          <a:p>
            <a:pPr algn="ctr"/>
            <a:r>
              <a:rPr lang="en-US" sz="5000" b="1" dirty="0">
                <a:latin typeface="Calibri" panose="020F0502020204030204" pitchFamily="34" charset="0"/>
                <a:cs typeface="Calibri" panose="020F0502020204030204" pitchFamily="34" charset="0"/>
              </a:rPr>
              <a:t>Legal Significance</a:t>
            </a: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39298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E2C32-57EA-47AE-B5FD-B4038142DB8A}"/>
              </a:ext>
            </a:extLst>
          </p:cNvPr>
          <p:cNvSpPr>
            <a:spLocks noGrp="1"/>
          </p:cNvSpPr>
          <p:nvPr>
            <p:ph type="title"/>
          </p:nvPr>
        </p:nvSpPr>
        <p:spPr>
          <a:xfrm>
            <a:off x="1295400" y="503853"/>
            <a:ext cx="9601200" cy="909311"/>
          </a:xfrm>
        </p:spPr>
        <p:txBody>
          <a:bodyPr>
            <a:normAutofit/>
          </a:bodyPr>
          <a:lstStyle/>
          <a:p>
            <a:pPr algn="ctr"/>
            <a:r>
              <a:rPr lang="en-IN" sz="4000" dirty="0"/>
              <a:t>Significance of Record of Rights </a:t>
            </a:r>
          </a:p>
        </p:txBody>
      </p:sp>
      <p:sp>
        <p:nvSpPr>
          <p:cNvPr id="3" name="Content Placeholder 2">
            <a:extLst>
              <a:ext uri="{FF2B5EF4-FFF2-40B4-BE49-F238E27FC236}">
                <a16:creationId xmlns:a16="http://schemas.microsoft.com/office/drawing/2014/main" id="{11A8AC10-8396-4269-8464-5A8F5CCB5841}"/>
              </a:ext>
            </a:extLst>
          </p:cNvPr>
          <p:cNvSpPr>
            <a:spLocks noGrp="1"/>
          </p:cNvSpPr>
          <p:nvPr>
            <p:ph idx="1"/>
          </p:nvPr>
        </p:nvSpPr>
        <p:spPr>
          <a:xfrm>
            <a:off x="1191490" y="1702051"/>
            <a:ext cx="9790545" cy="4445252"/>
          </a:xfrm>
        </p:spPr>
        <p:txBody>
          <a:bodyPr>
            <a:normAutofit fontScale="92500"/>
          </a:bodyPr>
          <a:lstStyle/>
          <a:p>
            <a:pPr algn="just"/>
            <a:r>
              <a:rPr lang="en-US" sz="3200" dirty="0"/>
              <a:t>Land Revenue collection is not important now</a:t>
            </a:r>
          </a:p>
          <a:p>
            <a:pPr algn="just"/>
            <a:r>
              <a:rPr lang="en-US" sz="3200" dirty="0"/>
              <a:t>ROR is maintained to provide a service to the people</a:t>
            </a:r>
          </a:p>
          <a:p>
            <a:pPr algn="just"/>
            <a:r>
              <a:rPr lang="en-US" sz="3200" dirty="0"/>
              <a:t>Maintained under laws of respective states which are nearly similar.</a:t>
            </a:r>
            <a:endParaRPr lang="en-IN" sz="3200" dirty="0"/>
          </a:p>
          <a:p>
            <a:pPr algn="just"/>
            <a:r>
              <a:rPr lang="en-US" sz="3200" dirty="0"/>
              <a:t>These laws are applicable in cities as well as in villages. Municipal bodies maintain only tax records.</a:t>
            </a:r>
          </a:p>
          <a:p>
            <a:pPr algn="just"/>
            <a:r>
              <a:rPr lang="en-IN" sz="3200" dirty="0"/>
              <a:t>It is equivalent to cadastre maintained in many European countries like France, the Netherlands etc.</a:t>
            </a:r>
          </a:p>
          <a:p>
            <a:endParaRPr lang="en-US" sz="3200" dirty="0"/>
          </a:p>
          <a:p>
            <a:endParaRPr lang="en-IN" sz="3200" dirty="0"/>
          </a:p>
          <a:p>
            <a:endParaRPr lang="en-IN" dirty="0"/>
          </a:p>
        </p:txBody>
      </p:sp>
      <p:sp>
        <p:nvSpPr>
          <p:cNvPr id="9" name="Slide Number Placeholder 8">
            <a:extLst>
              <a:ext uri="{FF2B5EF4-FFF2-40B4-BE49-F238E27FC236}">
                <a16:creationId xmlns:a16="http://schemas.microsoft.com/office/drawing/2014/main" id="{2DD97181-9843-4657-886C-4DCE2F5714DA}"/>
              </a:ext>
            </a:extLst>
          </p:cNvPr>
          <p:cNvSpPr>
            <a:spLocks noGrp="1"/>
          </p:cNvSpPr>
          <p:nvPr>
            <p:ph type="sldNum" sz="quarter" idx="12"/>
          </p:nvPr>
        </p:nvSpPr>
        <p:spPr/>
        <p:txBody>
          <a:bodyPr/>
          <a:lstStyle/>
          <a:p>
            <a:r>
              <a:rPr lang="en-US" altLang="en-US" dirty="0"/>
              <a:t>10</a:t>
            </a:r>
            <a:endParaRPr lang="en-IN" altLang="en-US" dirty="0"/>
          </a:p>
        </p:txBody>
      </p:sp>
    </p:spTree>
    <p:extLst>
      <p:ext uri="{BB962C8B-B14F-4D97-AF65-F5344CB8AC3E}">
        <p14:creationId xmlns:p14="http://schemas.microsoft.com/office/powerpoint/2010/main" val="401971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6C09E-8F5A-49A6-805B-C8DB0BDCAD52}"/>
              </a:ext>
            </a:extLst>
          </p:cNvPr>
          <p:cNvSpPr>
            <a:spLocks noGrp="1"/>
          </p:cNvSpPr>
          <p:nvPr>
            <p:ph type="title"/>
          </p:nvPr>
        </p:nvSpPr>
        <p:spPr>
          <a:xfrm>
            <a:off x="1295400" y="503854"/>
            <a:ext cx="9601200" cy="598806"/>
          </a:xfrm>
        </p:spPr>
        <p:txBody>
          <a:bodyPr>
            <a:noAutofit/>
          </a:bodyPr>
          <a:lstStyle/>
          <a:p>
            <a:pPr algn="ctr"/>
            <a:r>
              <a:rPr lang="en-US" sz="4000" dirty="0" err="1"/>
              <a:t>Cadastre</a:t>
            </a:r>
            <a:endParaRPr lang="en-IN" sz="4000" dirty="0"/>
          </a:p>
        </p:txBody>
      </p:sp>
      <p:sp>
        <p:nvSpPr>
          <p:cNvPr id="3" name="Content Placeholder 2">
            <a:extLst>
              <a:ext uri="{FF2B5EF4-FFF2-40B4-BE49-F238E27FC236}">
                <a16:creationId xmlns:a16="http://schemas.microsoft.com/office/drawing/2014/main" id="{A4D24E56-BC4F-48A8-A2AC-4589AFF1F421}"/>
              </a:ext>
            </a:extLst>
          </p:cNvPr>
          <p:cNvSpPr>
            <a:spLocks noGrp="1"/>
          </p:cNvSpPr>
          <p:nvPr>
            <p:ph idx="1"/>
          </p:nvPr>
        </p:nvSpPr>
        <p:spPr>
          <a:xfrm>
            <a:off x="242047" y="1102661"/>
            <a:ext cx="11483789" cy="5251485"/>
          </a:xfrm>
        </p:spPr>
        <p:txBody>
          <a:bodyPr>
            <a:normAutofit/>
          </a:bodyPr>
          <a:lstStyle/>
          <a:p>
            <a:pPr>
              <a:buNone/>
            </a:pPr>
            <a:r>
              <a:rPr lang="en-US" sz="2800" dirty="0"/>
              <a:t>Definition of </a:t>
            </a:r>
            <a:r>
              <a:rPr lang="en-US" sz="2800" dirty="0" err="1"/>
              <a:t>Cadastre</a:t>
            </a:r>
            <a:r>
              <a:rPr lang="en-US" sz="2800" dirty="0"/>
              <a:t> by </a:t>
            </a:r>
            <a:r>
              <a:rPr lang="en-US" sz="2800" b="1" dirty="0"/>
              <a:t>International Federation of Surveyors (FIG)</a:t>
            </a:r>
          </a:p>
          <a:p>
            <a:pPr algn="just">
              <a:buNone/>
            </a:pPr>
            <a:r>
              <a:rPr lang="en-IN" dirty="0"/>
              <a:t>	</a:t>
            </a:r>
            <a:r>
              <a:rPr lang="en-IN" sz="2800" dirty="0"/>
              <a:t>A cadastre is normally a </a:t>
            </a:r>
            <a:r>
              <a:rPr lang="en-IN" sz="2800" b="1" dirty="0"/>
              <a:t>parcel based</a:t>
            </a:r>
            <a:r>
              <a:rPr lang="en-IN" sz="2800" dirty="0"/>
              <a:t> and up-to-date land information system containing a </a:t>
            </a:r>
            <a:r>
              <a:rPr lang="en-IN" sz="2800" b="1" dirty="0"/>
              <a:t>record of interests in land</a:t>
            </a:r>
            <a:r>
              <a:rPr lang="en-IN" sz="2800" dirty="0"/>
              <a:t> (i.e. rights, restrictions and responsibilities). It usually includes a </a:t>
            </a:r>
            <a:r>
              <a:rPr lang="en-IN" sz="2800" b="1" dirty="0"/>
              <a:t>geometric description of land parcels</a:t>
            </a:r>
            <a:r>
              <a:rPr lang="en-IN" sz="2800" dirty="0"/>
              <a:t> linked to other records describing the nature of the interests, and ownership or control of those interests, and often the </a:t>
            </a:r>
            <a:r>
              <a:rPr lang="en-IN" sz="2800" b="1" dirty="0"/>
              <a:t>value of the parcel </a:t>
            </a:r>
            <a:r>
              <a:rPr lang="en-IN" sz="2800" dirty="0"/>
              <a:t>and its improvements. It may be established for </a:t>
            </a:r>
            <a:r>
              <a:rPr lang="en-IN" sz="2800" b="1" dirty="0"/>
              <a:t>fiscal purposes</a:t>
            </a:r>
            <a:r>
              <a:rPr lang="en-IN" sz="2800" dirty="0"/>
              <a:t> (e.g. valuation and equitable taxation), </a:t>
            </a:r>
            <a:r>
              <a:rPr lang="en-IN" sz="2800" b="1" dirty="0"/>
              <a:t>legal purposes</a:t>
            </a:r>
            <a:r>
              <a:rPr lang="en-IN" sz="2800" dirty="0"/>
              <a:t> (conveyancing), to assist in </a:t>
            </a:r>
            <a:r>
              <a:rPr lang="en-IN" sz="2800" b="1" dirty="0"/>
              <a:t>the management of land and land use </a:t>
            </a:r>
            <a:r>
              <a:rPr lang="en-IN" sz="2800" dirty="0"/>
              <a:t>(e.g. for planning and other administrative purposes), and enables sustainable development and environmental protection.</a:t>
            </a:r>
          </a:p>
        </p:txBody>
      </p:sp>
      <p:sp>
        <p:nvSpPr>
          <p:cNvPr id="9" name="Slide Number Placeholder 8">
            <a:extLst>
              <a:ext uri="{FF2B5EF4-FFF2-40B4-BE49-F238E27FC236}">
                <a16:creationId xmlns:a16="http://schemas.microsoft.com/office/drawing/2014/main" id="{E86D858E-F2C7-416D-81BB-3DF58C76095E}"/>
              </a:ext>
            </a:extLst>
          </p:cNvPr>
          <p:cNvSpPr>
            <a:spLocks noGrp="1"/>
          </p:cNvSpPr>
          <p:nvPr>
            <p:ph type="sldNum" sz="quarter" idx="12"/>
          </p:nvPr>
        </p:nvSpPr>
        <p:spPr/>
        <p:txBody>
          <a:bodyPr/>
          <a:lstStyle/>
          <a:p>
            <a:r>
              <a:rPr lang="en-US" altLang="en-US" dirty="0"/>
              <a:t>11</a:t>
            </a:r>
            <a:endParaRPr lang="en-IN" altLang="en-US" dirty="0"/>
          </a:p>
        </p:txBody>
      </p:sp>
    </p:spTree>
    <p:extLst>
      <p:ext uri="{BB962C8B-B14F-4D97-AF65-F5344CB8AC3E}">
        <p14:creationId xmlns:p14="http://schemas.microsoft.com/office/powerpoint/2010/main" val="1597173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03853"/>
            <a:ext cx="9601200" cy="613747"/>
          </a:xfrm>
        </p:spPr>
        <p:txBody>
          <a:bodyPr>
            <a:noAutofit/>
          </a:bodyPr>
          <a:lstStyle/>
          <a:p>
            <a:pPr algn="ctr"/>
            <a:r>
              <a:rPr lang="en-US" sz="4000" dirty="0"/>
              <a:t>Laws for ROR in Other States</a:t>
            </a:r>
          </a:p>
        </p:txBody>
      </p:sp>
      <p:graphicFrame>
        <p:nvGraphicFramePr>
          <p:cNvPr id="5" name="Table 4"/>
          <p:cNvGraphicFramePr>
            <a:graphicFrameLocks noGrp="1"/>
          </p:cNvGraphicFramePr>
          <p:nvPr>
            <p:extLst/>
          </p:nvPr>
        </p:nvGraphicFramePr>
        <p:xfrm>
          <a:off x="609602" y="1200728"/>
          <a:ext cx="10974591" cy="4785589"/>
        </p:xfrm>
        <a:graphic>
          <a:graphicData uri="http://schemas.openxmlformats.org/drawingml/2006/table">
            <a:tbl>
              <a:tblPr firstRow="1">
                <a:tableStyleId>{912C8C85-51F0-491E-9774-3900AFEF0FD7}</a:tableStyleId>
              </a:tblPr>
              <a:tblGrid>
                <a:gridCol w="1056884">
                  <a:extLst>
                    <a:ext uri="{9D8B030D-6E8A-4147-A177-3AD203B41FA5}">
                      <a16:colId xmlns:a16="http://schemas.microsoft.com/office/drawing/2014/main" val="20000"/>
                    </a:ext>
                  </a:extLst>
                </a:gridCol>
                <a:gridCol w="2570310">
                  <a:extLst>
                    <a:ext uri="{9D8B030D-6E8A-4147-A177-3AD203B41FA5}">
                      <a16:colId xmlns:a16="http://schemas.microsoft.com/office/drawing/2014/main" val="20001"/>
                    </a:ext>
                  </a:extLst>
                </a:gridCol>
                <a:gridCol w="4155828">
                  <a:extLst>
                    <a:ext uri="{9D8B030D-6E8A-4147-A177-3AD203B41FA5}">
                      <a16:colId xmlns:a16="http://schemas.microsoft.com/office/drawing/2014/main" val="20002"/>
                    </a:ext>
                  </a:extLst>
                </a:gridCol>
                <a:gridCol w="3191569">
                  <a:extLst>
                    <a:ext uri="{9D8B030D-6E8A-4147-A177-3AD203B41FA5}">
                      <a16:colId xmlns:a16="http://schemas.microsoft.com/office/drawing/2014/main" val="20003"/>
                    </a:ext>
                  </a:extLst>
                </a:gridCol>
              </a:tblGrid>
              <a:tr h="792375">
                <a:tc>
                  <a:txBody>
                    <a:bodyPr/>
                    <a:lstStyle/>
                    <a:p>
                      <a:pPr marL="0" marR="0" algn="ctr">
                        <a:lnSpc>
                          <a:spcPct val="115000"/>
                        </a:lnSpc>
                        <a:spcBef>
                          <a:spcPts val="0"/>
                        </a:spcBef>
                        <a:spcAft>
                          <a:spcPts val="0"/>
                        </a:spcAft>
                      </a:pPr>
                      <a:r>
                        <a:rPr lang="en-IN" sz="2400" dirty="0" err="1"/>
                        <a:t>Sr.No</a:t>
                      </a:r>
                      <a:r>
                        <a:rPr lang="en-IN" sz="2400" dirty="0"/>
                        <a:t>.</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IN" sz="2400" dirty="0"/>
                        <a:t>State</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IN" sz="2400" dirty="0"/>
                        <a:t>Law </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IN" sz="2400" dirty="0"/>
                        <a:t>Name of Ownership Record</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69411">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1</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nSpc>
                          <a:spcPct val="115000"/>
                        </a:lnSpc>
                        <a:spcBef>
                          <a:spcPts val="0"/>
                        </a:spcBef>
                        <a:spcAft>
                          <a:spcPts val="0"/>
                        </a:spcAft>
                      </a:pPr>
                      <a:r>
                        <a:rPr lang="en-IN" sz="2400" dirty="0"/>
                        <a:t>Andhra Pradesh</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Andhra Pradesh Record of Rights in Land Act, 1971.</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 ROR –Register (1-B)</a:t>
                      </a:r>
                    </a:p>
                    <a:p>
                      <a:pPr marL="0" marR="0">
                        <a:lnSpc>
                          <a:spcPct val="115000"/>
                        </a:lnSpc>
                        <a:spcBef>
                          <a:spcPts val="0"/>
                        </a:spcBef>
                        <a:spcAft>
                          <a:spcPts val="0"/>
                        </a:spcAft>
                      </a:pPr>
                      <a:r>
                        <a:rPr lang="en-US" sz="2400" dirty="0">
                          <a:latin typeface="Calibri"/>
                          <a:ea typeface="Calibri"/>
                          <a:cs typeface="Arial"/>
                        </a:rPr>
                        <a:t> </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80718">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2</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nSpc>
                          <a:spcPct val="115000"/>
                        </a:lnSpc>
                        <a:spcBef>
                          <a:spcPts val="0"/>
                        </a:spcBef>
                        <a:spcAft>
                          <a:spcPts val="0"/>
                        </a:spcAft>
                      </a:pPr>
                      <a:r>
                        <a:rPr lang="en-IN" sz="2400" dirty="0"/>
                        <a:t>Bihar</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Bihar Land Reforms Act 1950</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 </a:t>
                      </a:r>
                      <a:r>
                        <a:rPr lang="en-IN" sz="2400" dirty="0" err="1"/>
                        <a:t>Chalu</a:t>
                      </a:r>
                      <a:r>
                        <a:rPr lang="en-IN" sz="2400" dirty="0"/>
                        <a:t> </a:t>
                      </a:r>
                      <a:r>
                        <a:rPr lang="en-IN" sz="2400" dirty="0" err="1"/>
                        <a:t>Khatiyan</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95205">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3</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nSpc>
                          <a:spcPct val="115000"/>
                        </a:lnSpc>
                        <a:spcBef>
                          <a:spcPts val="0"/>
                        </a:spcBef>
                        <a:spcAft>
                          <a:spcPts val="0"/>
                        </a:spcAft>
                      </a:pPr>
                      <a:r>
                        <a:rPr lang="en-IN" sz="2400" dirty="0"/>
                        <a:t>Delhi</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The Delhi Land Revenue Act 1954</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rtl="0">
                        <a:lnSpc>
                          <a:spcPct val="115000"/>
                        </a:lnSpc>
                        <a:spcBef>
                          <a:spcPts val="0"/>
                        </a:spcBef>
                        <a:spcAft>
                          <a:spcPts val="0"/>
                        </a:spcAft>
                        <a:buFont typeface="+mj-lt"/>
                        <a:buNone/>
                      </a:pPr>
                      <a:r>
                        <a:rPr lang="en-US" sz="2400" dirty="0"/>
                        <a:t> </a:t>
                      </a:r>
                      <a:r>
                        <a:rPr lang="en-US" sz="2400" dirty="0" err="1"/>
                        <a:t>Khatoni</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93197">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4.</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gn="just">
                        <a:lnSpc>
                          <a:spcPct val="115000"/>
                        </a:lnSpc>
                        <a:spcBef>
                          <a:spcPts val="0"/>
                        </a:spcBef>
                        <a:spcAft>
                          <a:spcPts val="0"/>
                        </a:spcAft>
                      </a:pPr>
                      <a:r>
                        <a:rPr lang="en-IN" sz="2400" dirty="0"/>
                        <a:t>Karnataka</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kumimoji="0" lang="en-IN" sz="2400" kern="1200" dirty="0">
                          <a:solidFill>
                            <a:schemeClr val="tx1"/>
                          </a:solidFill>
                          <a:latin typeface="+mn-lt"/>
                          <a:ea typeface="+mn-ea"/>
                          <a:cs typeface="+mn-cs"/>
                        </a:rPr>
                        <a:t>The Karnataka Land Revenue Act 1964</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gn="l" rtl="0" eaLnBrk="1" latinLnBrk="0" hangingPunct="1">
                        <a:lnSpc>
                          <a:spcPct val="115000"/>
                        </a:lnSpc>
                        <a:spcBef>
                          <a:spcPts val="0"/>
                        </a:spcBef>
                        <a:spcAft>
                          <a:spcPts val="0"/>
                        </a:spcAft>
                      </a:pPr>
                      <a:r>
                        <a:rPr kumimoji="0" lang="en-US" sz="2400" kern="1200" dirty="0">
                          <a:solidFill>
                            <a:schemeClr val="tx1"/>
                          </a:solidFill>
                          <a:latin typeface="+mn-lt"/>
                          <a:ea typeface="+mn-ea"/>
                          <a:cs typeface="+mn-cs"/>
                        </a:rPr>
                        <a:t>RTC Book (Record of Rights, Tenancy and Crops)</a:t>
                      </a:r>
                      <a:endParaRPr kumimoji="0" lang="en-IN" sz="2400" kern="1200" dirty="0">
                        <a:solidFill>
                          <a:schemeClr val="tx1"/>
                        </a:solidFill>
                        <a:latin typeface="+mn-lt"/>
                        <a:ea typeface="+mn-ea"/>
                        <a:cs typeface="+mn-cs"/>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9" name="Slide Number Placeholder 8">
            <a:extLst>
              <a:ext uri="{FF2B5EF4-FFF2-40B4-BE49-F238E27FC236}">
                <a16:creationId xmlns:a16="http://schemas.microsoft.com/office/drawing/2014/main" id="{45DA1C02-E63E-4A64-A86B-45BF9560C57D}"/>
              </a:ext>
            </a:extLst>
          </p:cNvPr>
          <p:cNvSpPr>
            <a:spLocks noGrp="1"/>
          </p:cNvSpPr>
          <p:nvPr>
            <p:ph type="sldNum" sz="quarter" idx="12"/>
          </p:nvPr>
        </p:nvSpPr>
        <p:spPr/>
        <p:txBody>
          <a:bodyPr/>
          <a:lstStyle/>
          <a:p>
            <a:r>
              <a:rPr lang="en-US" altLang="en-US" dirty="0"/>
              <a:t>12</a:t>
            </a:r>
            <a:endParaRPr lang="en-IN" altLang="en-US" dirty="0"/>
          </a:p>
        </p:txBody>
      </p:sp>
    </p:spTree>
    <p:extLst>
      <p:ext uri="{BB962C8B-B14F-4D97-AF65-F5344CB8AC3E}">
        <p14:creationId xmlns:p14="http://schemas.microsoft.com/office/powerpoint/2010/main" val="1000565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03853"/>
            <a:ext cx="9601200" cy="659929"/>
          </a:xfrm>
        </p:spPr>
        <p:txBody>
          <a:bodyPr>
            <a:normAutofit/>
          </a:bodyPr>
          <a:lstStyle/>
          <a:p>
            <a:pPr algn="ctr"/>
            <a:r>
              <a:rPr lang="en-US" sz="4000" dirty="0"/>
              <a:t>Laws for ROR in Other States</a:t>
            </a:r>
          </a:p>
        </p:txBody>
      </p:sp>
      <p:graphicFrame>
        <p:nvGraphicFramePr>
          <p:cNvPr id="5" name="Table 4"/>
          <p:cNvGraphicFramePr>
            <a:graphicFrameLocks noGrp="1"/>
          </p:cNvGraphicFramePr>
          <p:nvPr>
            <p:extLst/>
          </p:nvPr>
        </p:nvGraphicFramePr>
        <p:xfrm>
          <a:off x="632012" y="1311565"/>
          <a:ext cx="10952181" cy="4870195"/>
        </p:xfrm>
        <a:graphic>
          <a:graphicData uri="http://schemas.openxmlformats.org/drawingml/2006/table">
            <a:tbl>
              <a:tblPr firstRow="1">
                <a:tableStyleId>{912C8C85-51F0-491E-9774-3900AFEF0FD7}</a:tableStyleId>
              </a:tblPr>
              <a:tblGrid>
                <a:gridCol w="1402293">
                  <a:extLst>
                    <a:ext uri="{9D8B030D-6E8A-4147-A177-3AD203B41FA5}">
                      <a16:colId xmlns:a16="http://schemas.microsoft.com/office/drawing/2014/main" val="20000"/>
                    </a:ext>
                  </a:extLst>
                </a:gridCol>
                <a:gridCol w="2495392">
                  <a:extLst>
                    <a:ext uri="{9D8B030D-6E8A-4147-A177-3AD203B41FA5}">
                      <a16:colId xmlns:a16="http://schemas.microsoft.com/office/drawing/2014/main" val="20001"/>
                    </a:ext>
                  </a:extLst>
                </a:gridCol>
                <a:gridCol w="3981294">
                  <a:extLst>
                    <a:ext uri="{9D8B030D-6E8A-4147-A177-3AD203B41FA5}">
                      <a16:colId xmlns:a16="http://schemas.microsoft.com/office/drawing/2014/main" val="20002"/>
                    </a:ext>
                  </a:extLst>
                </a:gridCol>
                <a:gridCol w="3073202">
                  <a:extLst>
                    <a:ext uri="{9D8B030D-6E8A-4147-A177-3AD203B41FA5}">
                      <a16:colId xmlns:a16="http://schemas.microsoft.com/office/drawing/2014/main" val="20003"/>
                    </a:ext>
                  </a:extLst>
                </a:gridCol>
              </a:tblGrid>
              <a:tr h="653416">
                <a:tc>
                  <a:txBody>
                    <a:bodyPr/>
                    <a:lstStyle/>
                    <a:p>
                      <a:pPr marL="0" marR="0" algn="ctr">
                        <a:lnSpc>
                          <a:spcPct val="115000"/>
                        </a:lnSpc>
                        <a:spcBef>
                          <a:spcPts val="0"/>
                        </a:spcBef>
                        <a:spcAft>
                          <a:spcPts val="0"/>
                        </a:spcAft>
                      </a:pPr>
                      <a:r>
                        <a:rPr lang="en-IN" sz="2400" dirty="0" err="1"/>
                        <a:t>Sr.No</a:t>
                      </a:r>
                      <a:r>
                        <a:rPr lang="en-IN" sz="2400" dirty="0"/>
                        <a:t>.</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IN" sz="2400" dirty="0"/>
                        <a:t>State</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IN" sz="2400" dirty="0"/>
                        <a:t>Existing Law</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IN" sz="2400" dirty="0"/>
                        <a:t>Predecessor Laws</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90978">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5</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gn="just">
                        <a:lnSpc>
                          <a:spcPct val="115000"/>
                        </a:lnSpc>
                        <a:spcBef>
                          <a:spcPts val="0"/>
                        </a:spcBef>
                        <a:spcAft>
                          <a:spcPts val="0"/>
                        </a:spcAft>
                      </a:pPr>
                      <a:r>
                        <a:rPr lang="en-IN" sz="2400" dirty="0"/>
                        <a:t>Maharashtra</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a:t>The Maharashtra Land Revenue Code, 1966.</a:t>
                      </a:r>
                      <a:endParaRPr lang="en-US" sz="240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err="1"/>
                        <a:t>Saat</a:t>
                      </a:r>
                      <a:r>
                        <a:rPr lang="en-IN" sz="2400" dirty="0"/>
                        <a:t>-Bara, </a:t>
                      </a:r>
                    </a:p>
                    <a:p>
                      <a:pPr marL="0" marR="0">
                        <a:lnSpc>
                          <a:spcPct val="115000"/>
                        </a:lnSpc>
                        <a:spcBef>
                          <a:spcPts val="0"/>
                        </a:spcBef>
                        <a:spcAft>
                          <a:spcPts val="0"/>
                        </a:spcAft>
                      </a:pPr>
                      <a:r>
                        <a:rPr lang="en-IN" sz="2400" dirty="0"/>
                        <a:t>Village Form 7 &amp; 12 </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50851">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6</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gn="just">
                        <a:lnSpc>
                          <a:spcPct val="115000"/>
                        </a:lnSpc>
                        <a:spcBef>
                          <a:spcPts val="0"/>
                        </a:spcBef>
                        <a:spcAft>
                          <a:spcPts val="0"/>
                        </a:spcAft>
                      </a:pPr>
                      <a:r>
                        <a:rPr lang="en-IN" sz="2400" dirty="0"/>
                        <a:t>Punjab</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Punjab Land Revenue Act 1887</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err="1"/>
                        <a:t>Jamabandi</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20752">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7</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nSpc>
                          <a:spcPct val="115000"/>
                        </a:lnSpc>
                        <a:spcBef>
                          <a:spcPts val="0"/>
                        </a:spcBef>
                        <a:spcAft>
                          <a:spcPts val="0"/>
                        </a:spcAft>
                      </a:pPr>
                      <a:r>
                        <a:rPr lang="en-IN" sz="2400" dirty="0"/>
                        <a:t>Uttar Pradesh</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UP Land Revenue Code 2006</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err="1"/>
                        <a:t>Khatauni</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390852">
                <a:tc>
                  <a:txBody>
                    <a:bodyPr/>
                    <a:lstStyle/>
                    <a:p>
                      <a:pPr marL="342900" marR="0" lvl="0" indent="-342900" algn="ctr" rtl="0">
                        <a:lnSpc>
                          <a:spcPct val="115000"/>
                        </a:lnSpc>
                        <a:spcBef>
                          <a:spcPts val="0"/>
                        </a:spcBef>
                        <a:spcAft>
                          <a:spcPts val="0"/>
                        </a:spcAft>
                        <a:buFont typeface="+mj-lt"/>
                        <a:buNone/>
                      </a:pPr>
                      <a:r>
                        <a:rPr lang="en-IN" sz="2400" dirty="0">
                          <a:latin typeface="Calibri"/>
                          <a:ea typeface="Calibri"/>
                          <a:cs typeface="Arial"/>
                        </a:rPr>
                        <a:t>8</a:t>
                      </a: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a:lnSpc>
                          <a:spcPct val="115000"/>
                        </a:lnSpc>
                        <a:spcBef>
                          <a:spcPts val="0"/>
                        </a:spcBef>
                        <a:spcAft>
                          <a:spcPts val="0"/>
                        </a:spcAft>
                      </a:pPr>
                      <a:r>
                        <a:rPr lang="en-IN" sz="2400" dirty="0"/>
                        <a:t>West Bengal</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IN" sz="2400" dirty="0"/>
                        <a:t>The West Bengal Land Reforms Act 1955</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None/>
                      </a:pPr>
                      <a:r>
                        <a:rPr lang="en-IN" sz="2400" dirty="0" err="1"/>
                        <a:t>Khatiyan</a:t>
                      </a:r>
                      <a:endParaRPr lang="en-US" sz="2400" dirty="0">
                        <a:latin typeface="Calibri"/>
                        <a:ea typeface="Calibri"/>
                        <a:cs typeface="Arial"/>
                      </a:endParaRPr>
                    </a:p>
                  </a:txBody>
                  <a:tcPr marL="24926" marR="249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9" name="Slide Number Placeholder 8">
            <a:extLst>
              <a:ext uri="{FF2B5EF4-FFF2-40B4-BE49-F238E27FC236}">
                <a16:creationId xmlns:a16="http://schemas.microsoft.com/office/drawing/2014/main" id="{751F8A1E-016A-4AAC-989E-48B30C3FC9C4}"/>
              </a:ext>
            </a:extLst>
          </p:cNvPr>
          <p:cNvSpPr>
            <a:spLocks noGrp="1"/>
          </p:cNvSpPr>
          <p:nvPr>
            <p:ph type="sldNum" sz="quarter" idx="12"/>
          </p:nvPr>
        </p:nvSpPr>
        <p:spPr/>
        <p:txBody>
          <a:bodyPr/>
          <a:lstStyle/>
          <a:p>
            <a:r>
              <a:rPr lang="en-US" altLang="en-US" dirty="0"/>
              <a:t>13</a:t>
            </a:r>
            <a:endParaRPr lang="en-IN" altLang="en-US" dirty="0"/>
          </a:p>
        </p:txBody>
      </p:sp>
    </p:spTree>
    <p:extLst>
      <p:ext uri="{BB962C8B-B14F-4D97-AF65-F5344CB8AC3E}">
        <p14:creationId xmlns:p14="http://schemas.microsoft.com/office/powerpoint/2010/main" val="3350041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06D3F-769E-4FED-B6CA-97F4141D548E}"/>
              </a:ext>
            </a:extLst>
          </p:cNvPr>
          <p:cNvSpPr>
            <a:spLocks noGrp="1"/>
          </p:cNvSpPr>
          <p:nvPr>
            <p:ph type="title"/>
          </p:nvPr>
        </p:nvSpPr>
        <p:spPr>
          <a:xfrm>
            <a:off x="1295400" y="503854"/>
            <a:ext cx="9601200" cy="854684"/>
          </a:xfrm>
        </p:spPr>
        <p:txBody>
          <a:bodyPr>
            <a:normAutofit/>
          </a:bodyPr>
          <a:lstStyle/>
          <a:p>
            <a:pPr algn="ctr"/>
            <a:r>
              <a:rPr lang="en-US" sz="3600" dirty="0"/>
              <a:t>State Laws Related to Land Administration</a:t>
            </a:r>
            <a:endParaRPr lang="en-IN" sz="3600" dirty="0"/>
          </a:p>
        </p:txBody>
      </p:sp>
      <p:sp>
        <p:nvSpPr>
          <p:cNvPr id="3" name="Content Placeholder 2">
            <a:extLst>
              <a:ext uri="{FF2B5EF4-FFF2-40B4-BE49-F238E27FC236}">
                <a16:creationId xmlns:a16="http://schemas.microsoft.com/office/drawing/2014/main" id="{BF2F060E-2EC5-40C2-8DA3-1541815FF5F8}"/>
              </a:ext>
            </a:extLst>
          </p:cNvPr>
          <p:cNvSpPr>
            <a:spLocks noGrp="1"/>
          </p:cNvSpPr>
          <p:nvPr>
            <p:ph idx="1"/>
          </p:nvPr>
        </p:nvSpPr>
        <p:spPr>
          <a:xfrm>
            <a:off x="1295399" y="1489166"/>
            <a:ext cx="10138955" cy="4685211"/>
          </a:xfrm>
        </p:spPr>
        <p:txBody>
          <a:bodyPr>
            <a:normAutofit/>
          </a:bodyPr>
          <a:lstStyle/>
          <a:p>
            <a:r>
              <a:rPr lang="en-US" sz="2600" dirty="0"/>
              <a:t>Land Revenue Act, 1954</a:t>
            </a:r>
          </a:p>
          <a:p>
            <a:r>
              <a:rPr lang="en-US" sz="2600" dirty="0"/>
              <a:t>Tenancy and Land Reforms Act, 1972</a:t>
            </a:r>
          </a:p>
          <a:p>
            <a:r>
              <a:rPr lang="en-US" sz="2600" dirty="0"/>
              <a:t>Transfer Of Land(regulation) Act, 1968 </a:t>
            </a:r>
          </a:p>
          <a:p>
            <a:r>
              <a:rPr lang="en-US" sz="2600" dirty="0"/>
              <a:t>Holdings (Consolidation and …..) Act, 1971</a:t>
            </a:r>
          </a:p>
          <a:p>
            <a:r>
              <a:rPr lang="en-US" sz="2600" dirty="0"/>
              <a:t>Ceiling on Land Holdings Act, 1972</a:t>
            </a:r>
          </a:p>
          <a:p>
            <a:r>
              <a:rPr lang="en-US" sz="2600" dirty="0"/>
              <a:t>Village Common Lands Vesting and Utilization Act, 1974</a:t>
            </a:r>
          </a:p>
          <a:p>
            <a:r>
              <a:rPr lang="en-US" sz="2600" dirty="0"/>
              <a:t>Land Revenue (Surcharge) Act, 1974</a:t>
            </a:r>
          </a:p>
          <a:p>
            <a:r>
              <a:rPr lang="en-US" sz="2600" dirty="0"/>
              <a:t>Land Holding Tax Act, 1974</a:t>
            </a:r>
          </a:p>
          <a:p>
            <a:endParaRPr lang="en-US" sz="2600" dirty="0"/>
          </a:p>
          <a:p>
            <a:endParaRPr lang="en-IN" dirty="0"/>
          </a:p>
        </p:txBody>
      </p:sp>
      <p:sp>
        <p:nvSpPr>
          <p:cNvPr id="4" name="Slide Number Placeholder 3">
            <a:extLst>
              <a:ext uri="{FF2B5EF4-FFF2-40B4-BE49-F238E27FC236}">
                <a16:creationId xmlns:a16="http://schemas.microsoft.com/office/drawing/2014/main" id="{49294114-EC08-4AA1-8E7C-3B97E809465A}"/>
              </a:ext>
            </a:extLst>
          </p:cNvPr>
          <p:cNvSpPr>
            <a:spLocks noGrp="1"/>
          </p:cNvSpPr>
          <p:nvPr>
            <p:ph type="sldNum" sz="quarter" idx="12"/>
          </p:nvPr>
        </p:nvSpPr>
        <p:spPr/>
        <p:txBody>
          <a:bodyPr/>
          <a:lstStyle/>
          <a:p>
            <a:fld id="{E31375A4-56A4-47D6-9801-1991572033F7}" type="slidenum">
              <a:rPr lang="en-US" smtClean="0"/>
              <a:t>19</a:t>
            </a:fld>
            <a:endParaRPr lang="en-US"/>
          </a:p>
        </p:txBody>
      </p:sp>
    </p:spTree>
    <p:extLst>
      <p:ext uri="{BB962C8B-B14F-4D97-AF65-F5344CB8AC3E}">
        <p14:creationId xmlns:p14="http://schemas.microsoft.com/office/powerpoint/2010/main" val="1998127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26FC-E3E3-4F09-93E5-EDE1E270CDEA}"/>
              </a:ext>
            </a:extLst>
          </p:cNvPr>
          <p:cNvSpPr>
            <a:spLocks noGrp="1"/>
          </p:cNvSpPr>
          <p:nvPr>
            <p:ph type="title"/>
          </p:nvPr>
        </p:nvSpPr>
        <p:spPr>
          <a:xfrm>
            <a:off x="1295400" y="503854"/>
            <a:ext cx="9601200" cy="641350"/>
          </a:xfrm>
        </p:spPr>
        <p:txBody>
          <a:bodyPr>
            <a:normAutofit/>
          </a:bodyPr>
          <a:lstStyle/>
          <a:p>
            <a:pPr algn="ctr"/>
            <a:r>
              <a:rPr lang="en-US" sz="4000" dirty="0"/>
              <a:t>Overview of Lecture</a:t>
            </a:r>
            <a:endParaRPr lang="en-IN" sz="4000" dirty="0"/>
          </a:p>
        </p:txBody>
      </p:sp>
      <p:sp>
        <p:nvSpPr>
          <p:cNvPr id="3" name="Text Placeholder 2">
            <a:extLst>
              <a:ext uri="{FF2B5EF4-FFF2-40B4-BE49-F238E27FC236}">
                <a16:creationId xmlns:a16="http://schemas.microsoft.com/office/drawing/2014/main" id="{75C445EA-27D3-4E0A-9BD5-9E52EBBBB109}"/>
              </a:ext>
            </a:extLst>
          </p:cNvPr>
          <p:cNvSpPr>
            <a:spLocks noGrp="1"/>
          </p:cNvSpPr>
          <p:nvPr>
            <p:ph type="body" idx="1"/>
          </p:nvPr>
        </p:nvSpPr>
        <p:spPr>
          <a:xfrm>
            <a:off x="1295400" y="1385180"/>
            <a:ext cx="4572000" cy="416460"/>
          </a:xfrm>
        </p:spPr>
        <p:txBody>
          <a:bodyPr>
            <a:normAutofit fontScale="85000" lnSpcReduction="20000"/>
          </a:bodyPr>
          <a:lstStyle/>
          <a:p>
            <a:pPr algn="ctr"/>
            <a:r>
              <a:rPr lang="en-US" sz="3200" dirty="0">
                <a:latin typeface="Cambria" panose="02040503050406030204" pitchFamily="18" charset="0"/>
                <a:ea typeface="Cambria" panose="02040503050406030204" pitchFamily="18" charset="0"/>
              </a:rPr>
              <a:t>Main Sections</a:t>
            </a:r>
            <a:endParaRPr lang="en-IN" sz="3200" dirty="0">
              <a:latin typeface="Cambria" panose="02040503050406030204" pitchFamily="18" charset="0"/>
              <a:ea typeface="Cambria" panose="02040503050406030204" pitchFamily="18" charset="0"/>
            </a:endParaRPr>
          </a:p>
        </p:txBody>
      </p:sp>
      <p:sp>
        <p:nvSpPr>
          <p:cNvPr id="4" name="Content Placeholder 3">
            <a:extLst>
              <a:ext uri="{FF2B5EF4-FFF2-40B4-BE49-F238E27FC236}">
                <a16:creationId xmlns:a16="http://schemas.microsoft.com/office/drawing/2014/main" id="{D8C5E28E-E421-4E0F-BAD2-904B3322D9C7}"/>
              </a:ext>
            </a:extLst>
          </p:cNvPr>
          <p:cNvSpPr>
            <a:spLocks noGrp="1"/>
          </p:cNvSpPr>
          <p:nvPr>
            <p:ph sz="half" idx="2"/>
          </p:nvPr>
        </p:nvSpPr>
        <p:spPr>
          <a:xfrm>
            <a:off x="1295400" y="1801640"/>
            <a:ext cx="4572000" cy="4363771"/>
          </a:xfrm>
        </p:spPr>
        <p:txBody>
          <a:bodyPr>
            <a:normAutofit lnSpcReduction="10000"/>
          </a:bodyPr>
          <a:lstStyle/>
          <a:p>
            <a:pPr algn="just"/>
            <a:r>
              <a:rPr lang="en-US" sz="2400" dirty="0"/>
              <a:t>General Concepts of Land Administration</a:t>
            </a:r>
          </a:p>
          <a:p>
            <a:pPr algn="just"/>
            <a:r>
              <a:rPr lang="en-US" sz="2400" dirty="0"/>
              <a:t>Historical Perspective of Land Administration in India and Himachal Pradesh</a:t>
            </a:r>
          </a:p>
          <a:p>
            <a:pPr algn="just"/>
            <a:r>
              <a:rPr lang="en-US" sz="2400" dirty="0"/>
              <a:t>Legal Significance of Record-of-Rights</a:t>
            </a:r>
          </a:p>
          <a:p>
            <a:pPr algn="just"/>
            <a:r>
              <a:rPr lang="en-US" sz="2400" dirty="0"/>
              <a:t>Himachal Pradesh Land Revenue Act 1954-Some Important Provisions</a:t>
            </a:r>
          </a:p>
          <a:p>
            <a:pPr algn="just"/>
            <a:r>
              <a:rPr lang="en-US" sz="2400" dirty="0"/>
              <a:t>Conclusion</a:t>
            </a:r>
          </a:p>
          <a:p>
            <a:endParaRPr lang="en-IN" dirty="0"/>
          </a:p>
        </p:txBody>
      </p:sp>
      <p:sp>
        <p:nvSpPr>
          <p:cNvPr id="5" name="Text Placeholder 4">
            <a:extLst>
              <a:ext uri="{FF2B5EF4-FFF2-40B4-BE49-F238E27FC236}">
                <a16:creationId xmlns:a16="http://schemas.microsoft.com/office/drawing/2014/main" id="{CFE9A6C2-8768-497A-B293-6499E90C7A8E}"/>
              </a:ext>
            </a:extLst>
          </p:cNvPr>
          <p:cNvSpPr>
            <a:spLocks noGrp="1"/>
          </p:cNvSpPr>
          <p:nvPr>
            <p:ph type="body" sz="quarter" idx="3"/>
          </p:nvPr>
        </p:nvSpPr>
        <p:spPr>
          <a:xfrm>
            <a:off x="6324600" y="1385180"/>
            <a:ext cx="4572000" cy="416460"/>
          </a:xfrm>
        </p:spPr>
        <p:txBody>
          <a:bodyPr>
            <a:normAutofit fontScale="85000" lnSpcReduction="20000"/>
          </a:bodyPr>
          <a:lstStyle/>
          <a:p>
            <a:pPr algn="ctr"/>
            <a:r>
              <a:rPr lang="en-US" sz="3200" dirty="0">
                <a:latin typeface="Cambria" panose="02040503050406030204" pitchFamily="18" charset="0"/>
                <a:ea typeface="Cambria" panose="02040503050406030204" pitchFamily="18" charset="0"/>
              </a:rPr>
              <a:t>Important Provisions</a:t>
            </a:r>
            <a:endParaRPr lang="en-IN" sz="3200" dirty="0">
              <a:latin typeface="Cambria" panose="02040503050406030204" pitchFamily="18" charset="0"/>
              <a:ea typeface="Cambria" panose="02040503050406030204" pitchFamily="18" charset="0"/>
            </a:endParaRPr>
          </a:p>
        </p:txBody>
      </p:sp>
      <p:sp>
        <p:nvSpPr>
          <p:cNvPr id="6" name="Content Placeholder 5">
            <a:extLst>
              <a:ext uri="{FF2B5EF4-FFF2-40B4-BE49-F238E27FC236}">
                <a16:creationId xmlns:a16="http://schemas.microsoft.com/office/drawing/2014/main" id="{E0CA2B68-3AC3-491A-BCDC-3E13EFF519B2}"/>
              </a:ext>
            </a:extLst>
          </p:cNvPr>
          <p:cNvSpPr>
            <a:spLocks noGrp="1"/>
          </p:cNvSpPr>
          <p:nvPr>
            <p:ph sz="quarter" idx="4"/>
          </p:nvPr>
        </p:nvSpPr>
        <p:spPr>
          <a:xfrm>
            <a:off x="6324599" y="2118511"/>
            <a:ext cx="4928857" cy="3672689"/>
          </a:xfrm>
        </p:spPr>
        <p:txBody>
          <a:bodyPr>
            <a:normAutofit lnSpcReduction="10000"/>
          </a:bodyPr>
          <a:lstStyle/>
          <a:p>
            <a:pPr algn="just">
              <a:buFont typeface="Wingdings" panose="05000000000000000000" pitchFamily="2" charset="2"/>
              <a:buChar char="v"/>
            </a:pPr>
            <a:r>
              <a:rPr lang="en-US" sz="2400" dirty="0">
                <a:latin typeface="Bahnschrift SemiCondensed" panose="020B0502040204020203" pitchFamily="34" charset="0"/>
              </a:rPr>
              <a:t>Rules-Manuals-Procedures</a:t>
            </a:r>
          </a:p>
          <a:p>
            <a:pPr algn="just">
              <a:buFont typeface="Wingdings" panose="05000000000000000000" pitchFamily="2" charset="2"/>
              <a:buChar char="v"/>
            </a:pPr>
            <a:r>
              <a:rPr lang="en-US" sz="2400" dirty="0">
                <a:latin typeface="Bahnschrift SemiCondensed" panose="020B0502040204020203" pitchFamily="34" charset="0"/>
              </a:rPr>
              <a:t>Making and Updating of ROR</a:t>
            </a:r>
          </a:p>
          <a:p>
            <a:pPr algn="just">
              <a:buFont typeface="Wingdings" panose="05000000000000000000" pitchFamily="2" charset="2"/>
              <a:buChar char="v"/>
            </a:pPr>
            <a:r>
              <a:rPr lang="en-US" sz="2400" dirty="0">
                <a:latin typeface="Bahnschrift SemiCondensed" panose="020B0502040204020203" pitchFamily="34" charset="0"/>
              </a:rPr>
              <a:t>Concept of Presumption of Truth</a:t>
            </a:r>
          </a:p>
          <a:p>
            <a:pPr algn="just">
              <a:buFont typeface="Wingdings" panose="05000000000000000000" pitchFamily="2" charset="2"/>
              <a:buChar char="v"/>
            </a:pPr>
            <a:r>
              <a:rPr lang="en-US" sz="2400" dirty="0">
                <a:latin typeface="Bahnschrift SemiCondensed" panose="020B0502040204020203" pitchFamily="34" charset="0"/>
              </a:rPr>
              <a:t>Correction of ROR</a:t>
            </a:r>
          </a:p>
          <a:p>
            <a:pPr algn="just">
              <a:buFont typeface="Wingdings" panose="05000000000000000000" pitchFamily="2" charset="2"/>
              <a:buChar char="v"/>
            </a:pPr>
            <a:r>
              <a:rPr lang="en-US" sz="2400" dirty="0">
                <a:latin typeface="Bahnschrift SemiCondensed" panose="020B0502040204020203" pitchFamily="34" charset="0"/>
              </a:rPr>
              <a:t>Appeal, Review and Revision</a:t>
            </a:r>
          </a:p>
          <a:p>
            <a:pPr algn="just">
              <a:buFont typeface="Wingdings" panose="05000000000000000000" pitchFamily="2" charset="2"/>
              <a:buChar char="v"/>
            </a:pPr>
            <a:r>
              <a:rPr lang="en-US" sz="2400" dirty="0">
                <a:latin typeface="Bahnschrift SemiCondensed" panose="020B0502040204020203" pitchFamily="34" charset="0"/>
              </a:rPr>
              <a:t>Jurisdiction of Civil Courts</a:t>
            </a:r>
          </a:p>
          <a:p>
            <a:pPr>
              <a:buFont typeface="Wingdings" panose="05000000000000000000" pitchFamily="2" charset="2"/>
              <a:buChar char="v"/>
            </a:pPr>
            <a:endParaRPr lang="en-US" sz="2400" dirty="0">
              <a:latin typeface="Bahnschrift SemiCondensed" panose="020B0502040204020203" pitchFamily="34" charset="0"/>
            </a:endParaRPr>
          </a:p>
          <a:p>
            <a:pPr>
              <a:buFont typeface="Wingdings" panose="05000000000000000000" pitchFamily="2" charset="2"/>
              <a:buChar char="v"/>
            </a:pPr>
            <a:endParaRPr lang="en-US" dirty="0"/>
          </a:p>
          <a:p>
            <a:endParaRPr lang="en-IN" dirty="0"/>
          </a:p>
        </p:txBody>
      </p:sp>
      <p:sp>
        <p:nvSpPr>
          <p:cNvPr id="7" name="Slide Number Placeholder 6">
            <a:extLst>
              <a:ext uri="{FF2B5EF4-FFF2-40B4-BE49-F238E27FC236}">
                <a16:creationId xmlns:a16="http://schemas.microsoft.com/office/drawing/2014/main" id="{0E610399-A8BD-4C65-ABE7-B7ED099BD83B}"/>
              </a:ext>
            </a:extLst>
          </p:cNvPr>
          <p:cNvSpPr>
            <a:spLocks noGrp="1"/>
          </p:cNvSpPr>
          <p:nvPr>
            <p:ph type="sldNum" sz="quarter" idx="12"/>
          </p:nvPr>
        </p:nvSpPr>
        <p:spPr/>
        <p:txBody>
          <a:bodyPr/>
          <a:lstStyle/>
          <a:p>
            <a:fld id="{E31375A4-56A4-47D6-9801-1991572033F7}" type="slidenum">
              <a:rPr lang="en-US" smtClean="0"/>
              <a:t>2</a:t>
            </a:fld>
            <a:endParaRPr lang="en-US"/>
          </a:p>
        </p:txBody>
      </p:sp>
    </p:spTree>
    <p:extLst>
      <p:ext uri="{BB962C8B-B14F-4D97-AF65-F5344CB8AC3E}">
        <p14:creationId xmlns:p14="http://schemas.microsoft.com/office/powerpoint/2010/main" val="391512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ED23F-A823-42BD-9D72-BDCEAABD27F1}"/>
              </a:ext>
            </a:extLst>
          </p:cNvPr>
          <p:cNvSpPr>
            <a:spLocks noGrp="1"/>
          </p:cNvSpPr>
          <p:nvPr>
            <p:ph type="title"/>
          </p:nvPr>
        </p:nvSpPr>
        <p:spPr>
          <a:xfrm>
            <a:off x="606581" y="503854"/>
            <a:ext cx="10977611" cy="950478"/>
          </a:xfrm>
        </p:spPr>
        <p:txBody>
          <a:bodyPr>
            <a:normAutofit/>
          </a:bodyPr>
          <a:lstStyle/>
          <a:p>
            <a:pPr algn="ctr"/>
            <a:r>
              <a:rPr lang="en-US" sz="3600" dirty="0"/>
              <a:t>Central Laws Related to Land Administration</a:t>
            </a:r>
            <a:endParaRPr lang="en-IN" sz="3600" dirty="0"/>
          </a:p>
        </p:txBody>
      </p:sp>
      <p:sp>
        <p:nvSpPr>
          <p:cNvPr id="3" name="Content Placeholder 2">
            <a:extLst>
              <a:ext uri="{FF2B5EF4-FFF2-40B4-BE49-F238E27FC236}">
                <a16:creationId xmlns:a16="http://schemas.microsoft.com/office/drawing/2014/main" id="{F89667B4-7B12-4F6F-9A5B-0A20BA7BD5A7}"/>
              </a:ext>
            </a:extLst>
          </p:cNvPr>
          <p:cNvSpPr>
            <a:spLocks noGrp="1"/>
          </p:cNvSpPr>
          <p:nvPr>
            <p:ph idx="1"/>
          </p:nvPr>
        </p:nvSpPr>
        <p:spPr>
          <a:xfrm>
            <a:off x="1295400" y="1837853"/>
            <a:ext cx="9601200" cy="4363771"/>
          </a:xfrm>
        </p:spPr>
        <p:txBody>
          <a:bodyPr>
            <a:normAutofit lnSpcReduction="10000"/>
          </a:bodyPr>
          <a:lstStyle/>
          <a:p>
            <a:pPr algn="just"/>
            <a:r>
              <a:rPr lang="en-US" sz="3200" dirty="0"/>
              <a:t>The Registration Act 1908</a:t>
            </a:r>
          </a:p>
          <a:p>
            <a:pPr algn="just"/>
            <a:r>
              <a:rPr lang="en-US" sz="3200" dirty="0"/>
              <a:t>The Transfer of Property Act 1882</a:t>
            </a:r>
          </a:p>
          <a:p>
            <a:pPr algn="just"/>
            <a:r>
              <a:rPr lang="en-US" sz="3200" dirty="0"/>
              <a:t>The Specific Relief Act 1963</a:t>
            </a:r>
          </a:p>
          <a:p>
            <a:pPr algn="just"/>
            <a:r>
              <a:rPr lang="en-US" sz="3200" dirty="0"/>
              <a:t>The Hindu Succession Act 1956</a:t>
            </a:r>
          </a:p>
          <a:p>
            <a:pPr algn="just"/>
            <a:r>
              <a:rPr lang="en-US" sz="3200" dirty="0"/>
              <a:t>The Indian Succession Act 1925</a:t>
            </a:r>
          </a:p>
          <a:p>
            <a:pPr algn="just"/>
            <a:r>
              <a:rPr lang="en-US" sz="3200" dirty="0"/>
              <a:t>The Civil Procedure Code 1908</a:t>
            </a:r>
          </a:p>
          <a:p>
            <a:pPr algn="just"/>
            <a:r>
              <a:rPr lang="en-US" sz="3200" dirty="0"/>
              <a:t>The Limitation Act 1963</a:t>
            </a:r>
            <a:endParaRPr lang="en-IN" sz="3200" dirty="0"/>
          </a:p>
        </p:txBody>
      </p:sp>
      <p:sp>
        <p:nvSpPr>
          <p:cNvPr id="4" name="Slide Number Placeholder 3">
            <a:extLst>
              <a:ext uri="{FF2B5EF4-FFF2-40B4-BE49-F238E27FC236}">
                <a16:creationId xmlns:a16="http://schemas.microsoft.com/office/drawing/2014/main" id="{D0343E9A-ACA4-4F2C-AC32-EC8CE06D6D49}"/>
              </a:ext>
            </a:extLst>
          </p:cNvPr>
          <p:cNvSpPr>
            <a:spLocks noGrp="1"/>
          </p:cNvSpPr>
          <p:nvPr>
            <p:ph type="sldNum" sz="quarter" idx="12"/>
          </p:nvPr>
        </p:nvSpPr>
        <p:spPr/>
        <p:txBody>
          <a:bodyPr/>
          <a:lstStyle/>
          <a:p>
            <a:fld id="{E31375A4-56A4-47D6-9801-1991572033F7}" type="slidenum">
              <a:rPr lang="en-US" smtClean="0"/>
              <a:t>20</a:t>
            </a:fld>
            <a:endParaRPr lang="en-US"/>
          </a:p>
        </p:txBody>
      </p:sp>
    </p:spTree>
    <p:extLst>
      <p:ext uri="{BB962C8B-B14F-4D97-AF65-F5344CB8AC3E}">
        <p14:creationId xmlns:p14="http://schemas.microsoft.com/office/powerpoint/2010/main" val="160556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2307518"/>
          </a:xfrm>
        </p:spPr>
        <p:txBody>
          <a:bodyPr>
            <a:normAutofit fontScale="90000"/>
          </a:bodyPr>
          <a:lstStyle/>
          <a:p>
            <a:pPr algn="ctr"/>
            <a:r>
              <a:rPr lang="en-US" dirty="0">
                <a:latin typeface="Algerian" panose="04020705040A02060702" pitchFamily="82" charset="0"/>
                <a:ea typeface="Cambria" panose="02040503050406030204" pitchFamily="18" charset="0"/>
              </a:rPr>
              <a:t>IV</a:t>
            </a: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HP Land Revenue Act 1954</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1295400" y="5431536"/>
            <a:ext cx="9601200" cy="1080100"/>
          </a:xfrm>
        </p:spPr>
        <p:txBody>
          <a:bodyPr>
            <a:normAutofit/>
          </a:bodyPr>
          <a:lstStyle/>
          <a:p>
            <a:pPr algn="ctr"/>
            <a:r>
              <a:rPr lang="en-US" sz="5000" b="1" dirty="0">
                <a:latin typeface="Calibri" panose="020F0502020204030204" pitchFamily="34" charset="0"/>
                <a:cs typeface="Calibri" panose="020F0502020204030204" pitchFamily="34" charset="0"/>
              </a:rPr>
              <a:t>Some Important Provisions</a:t>
            </a: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5040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33736-03D1-4BF3-A829-7BE7A0A398ED}"/>
              </a:ext>
            </a:extLst>
          </p:cNvPr>
          <p:cNvSpPr>
            <a:spLocks noGrp="1"/>
          </p:cNvSpPr>
          <p:nvPr>
            <p:ph type="title"/>
          </p:nvPr>
        </p:nvSpPr>
        <p:spPr>
          <a:xfrm>
            <a:off x="1295400" y="503854"/>
            <a:ext cx="9601200" cy="885560"/>
          </a:xfrm>
        </p:spPr>
        <p:txBody>
          <a:bodyPr>
            <a:normAutofit/>
          </a:bodyPr>
          <a:lstStyle/>
          <a:p>
            <a:pPr algn="ctr"/>
            <a:r>
              <a:rPr lang="en-US" sz="4000" dirty="0"/>
              <a:t>Rules, Manuals and Procedures</a:t>
            </a:r>
            <a:endParaRPr lang="en-IN" sz="4000" dirty="0"/>
          </a:p>
        </p:txBody>
      </p:sp>
      <p:sp>
        <p:nvSpPr>
          <p:cNvPr id="3" name="Content Placeholder 2">
            <a:extLst>
              <a:ext uri="{FF2B5EF4-FFF2-40B4-BE49-F238E27FC236}">
                <a16:creationId xmlns:a16="http://schemas.microsoft.com/office/drawing/2014/main" id="{0963DFBC-770C-476D-956A-76E48827FE4F}"/>
              </a:ext>
            </a:extLst>
          </p:cNvPr>
          <p:cNvSpPr>
            <a:spLocks noGrp="1"/>
          </p:cNvSpPr>
          <p:nvPr>
            <p:ph idx="1"/>
          </p:nvPr>
        </p:nvSpPr>
        <p:spPr>
          <a:xfrm>
            <a:off x="1295400" y="1638795"/>
            <a:ext cx="9601200" cy="4548249"/>
          </a:xfrm>
        </p:spPr>
        <p:txBody>
          <a:bodyPr>
            <a:noAutofit/>
          </a:bodyPr>
          <a:lstStyle/>
          <a:p>
            <a:pPr algn="just"/>
            <a:r>
              <a:rPr lang="en-US" sz="3200" dirty="0"/>
              <a:t>Every Legislation requires detailed procedures for its implementation which generally are laid down in rules</a:t>
            </a:r>
          </a:p>
          <a:p>
            <a:pPr algn="just"/>
            <a:r>
              <a:rPr lang="en-US" sz="3200" dirty="0"/>
              <a:t>The legislature delegates power to notify rules to the Executive </a:t>
            </a:r>
          </a:p>
          <a:p>
            <a:pPr algn="just"/>
            <a:r>
              <a:rPr lang="en-US" sz="3200" dirty="0"/>
              <a:t>Under HPLRA also there are many provisions where rules are required to be notified by the Financial Commissioner (Revenue) or the Government</a:t>
            </a:r>
            <a:endParaRPr lang="en-IN" sz="3200" dirty="0"/>
          </a:p>
        </p:txBody>
      </p:sp>
      <p:sp>
        <p:nvSpPr>
          <p:cNvPr id="4" name="Slide Number Placeholder 3">
            <a:extLst>
              <a:ext uri="{FF2B5EF4-FFF2-40B4-BE49-F238E27FC236}">
                <a16:creationId xmlns:a16="http://schemas.microsoft.com/office/drawing/2014/main" id="{D74CB199-DD39-4BAF-A4C6-5C02722DF419}"/>
              </a:ext>
            </a:extLst>
          </p:cNvPr>
          <p:cNvSpPr>
            <a:spLocks noGrp="1"/>
          </p:cNvSpPr>
          <p:nvPr>
            <p:ph type="sldNum" sz="quarter" idx="12"/>
          </p:nvPr>
        </p:nvSpPr>
        <p:spPr/>
        <p:txBody>
          <a:bodyPr/>
          <a:lstStyle/>
          <a:p>
            <a:fld id="{E31375A4-56A4-47D6-9801-1991572033F7}" type="slidenum">
              <a:rPr lang="en-US" smtClean="0"/>
              <a:t>22</a:t>
            </a:fld>
            <a:endParaRPr lang="en-US"/>
          </a:p>
        </p:txBody>
      </p:sp>
    </p:spTree>
    <p:extLst>
      <p:ext uri="{BB962C8B-B14F-4D97-AF65-F5344CB8AC3E}">
        <p14:creationId xmlns:p14="http://schemas.microsoft.com/office/powerpoint/2010/main" val="158669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F85D8-B09E-4A1A-A28F-BEF69B99B64E}"/>
              </a:ext>
            </a:extLst>
          </p:cNvPr>
          <p:cNvSpPr>
            <a:spLocks noGrp="1"/>
          </p:cNvSpPr>
          <p:nvPr>
            <p:ph type="title"/>
          </p:nvPr>
        </p:nvSpPr>
        <p:spPr>
          <a:xfrm>
            <a:off x="1295400" y="503853"/>
            <a:ext cx="9601200" cy="548333"/>
          </a:xfrm>
        </p:spPr>
        <p:txBody>
          <a:bodyPr>
            <a:noAutofit/>
          </a:bodyPr>
          <a:lstStyle/>
          <a:p>
            <a:pPr algn="ctr"/>
            <a:r>
              <a:rPr lang="en-US" sz="4000" dirty="0"/>
              <a:t>Provisions in HPLRA Requiring Rules</a:t>
            </a:r>
            <a:endParaRPr lang="en-IN" sz="4000" dirty="0"/>
          </a:p>
        </p:txBody>
      </p:sp>
      <p:sp>
        <p:nvSpPr>
          <p:cNvPr id="3" name="Content Placeholder 2">
            <a:extLst>
              <a:ext uri="{FF2B5EF4-FFF2-40B4-BE49-F238E27FC236}">
                <a16:creationId xmlns:a16="http://schemas.microsoft.com/office/drawing/2014/main" id="{38E2BAEA-6D8A-41C1-9557-1ED98D99AB89}"/>
              </a:ext>
            </a:extLst>
          </p:cNvPr>
          <p:cNvSpPr>
            <a:spLocks noGrp="1"/>
          </p:cNvSpPr>
          <p:nvPr>
            <p:ph idx="1"/>
          </p:nvPr>
        </p:nvSpPr>
        <p:spPr>
          <a:xfrm>
            <a:off x="613775" y="1428206"/>
            <a:ext cx="10985326" cy="4759235"/>
          </a:xfrm>
        </p:spPr>
        <p:txBody>
          <a:bodyPr>
            <a:normAutofit fontScale="25000" lnSpcReduction="20000"/>
          </a:bodyPr>
          <a:lstStyle/>
          <a:p>
            <a:pPr marL="0" indent="0" algn="just">
              <a:buNone/>
            </a:pPr>
            <a:r>
              <a:rPr lang="en-US" sz="11200" b="1" dirty="0"/>
              <a:t>By Government</a:t>
            </a:r>
          </a:p>
          <a:p>
            <a:pPr algn="just"/>
            <a:r>
              <a:rPr lang="en-US" sz="11200" dirty="0"/>
              <a:t>Rules Regulating Procedure of Revenue Officers – Sec. 18</a:t>
            </a:r>
          </a:p>
          <a:p>
            <a:pPr algn="just"/>
            <a:r>
              <a:rPr lang="en-US" sz="11200" dirty="0"/>
              <a:t>Rules Regulating Appointment etc. of </a:t>
            </a:r>
            <a:r>
              <a:rPr lang="en-US" sz="11200" dirty="0" err="1"/>
              <a:t>Kanungos</a:t>
            </a:r>
            <a:r>
              <a:rPr lang="en-US" sz="11200" dirty="0"/>
              <a:t> and Village Officers- Sec. 29</a:t>
            </a:r>
          </a:p>
          <a:p>
            <a:pPr algn="just"/>
            <a:r>
              <a:rPr lang="en-US" sz="11200" dirty="0"/>
              <a:t>Rules for Assessment of Land Revenue – Sec. 64</a:t>
            </a:r>
          </a:p>
          <a:p>
            <a:pPr algn="just"/>
            <a:r>
              <a:rPr lang="en-US" sz="11200" dirty="0"/>
              <a:t>Rules for </a:t>
            </a:r>
            <a:r>
              <a:rPr lang="en-US" sz="11200" dirty="0" err="1"/>
              <a:t>Regularisation</a:t>
            </a:r>
            <a:r>
              <a:rPr lang="en-US" sz="11200" dirty="0"/>
              <a:t> of Encroachment- Sec. 163 A</a:t>
            </a:r>
          </a:p>
          <a:p>
            <a:pPr marL="0" indent="0" algn="just">
              <a:buNone/>
            </a:pPr>
            <a:r>
              <a:rPr lang="en-US" sz="11200" b="1" dirty="0"/>
              <a:t>By F.C. with Sanction of Government </a:t>
            </a:r>
          </a:p>
          <a:p>
            <a:pPr algn="just"/>
            <a:r>
              <a:rPr lang="en-US" sz="11200" dirty="0"/>
              <a:t>Rules regarding execution of orders of Civil Courts by Revenue Officers- Sec. 153</a:t>
            </a:r>
          </a:p>
          <a:p>
            <a:pPr algn="just"/>
            <a:r>
              <a:rPr lang="en-US" sz="11200" dirty="0"/>
              <a:t>Rules regarding various other matters- Sec. 168</a:t>
            </a:r>
          </a:p>
          <a:p>
            <a:endParaRPr lang="en-US" dirty="0"/>
          </a:p>
          <a:p>
            <a:pPr>
              <a:buFontTx/>
              <a:buChar char="-"/>
            </a:pPr>
            <a:endParaRPr lang="en-IN" dirty="0"/>
          </a:p>
        </p:txBody>
      </p:sp>
      <p:sp>
        <p:nvSpPr>
          <p:cNvPr id="4" name="Slide Number Placeholder 3">
            <a:extLst>
              <a:ext uri="{FF2B5EF4-FFF2-40B4-BE49-F238E27FC236}">
                <a16:creationId xmlns:a16="http://schemas.microsoft.com/office/drawing/2014/main" id="{62BD98CA-C03E-436B-9983-019F1B8B964F}"/>
              </a:ext>
            </a:extLst>
          </p:cNvPr>
          <p:cNvSpPr>
            <a:spLocks noGrp="1"/>
          </p:cNvSpPr>
          <p:nvPr>
            <p:ph type="sldNum" sz="quarter" idx="12"/>
          </p:nvPr>
        </p:nvSpPr>
        <p:spPr/>
        <p:txBody>
          <a:bodyPr/>
          <a:lstStyle/>
          <a:p>
            <a:fld id="{E31375A4-56A4-47D6-9801-1991572033F7}" type="slidenum">
              <a:rPr lang="en-US" smtClean="0"/>
              <a:t>23</a:t>
            </a:fld>
            <a:endParaRPr lang="en-US"/>
          </a:p>
        </p:txBody>
      </p:sp>
    </p:spTree>
    <p:extLst>
      <p:ext uri="{BB962C8B-B14F-4D97-AF65-F5344CB8AC3E}">
        <p14:creationId xmlns:p14="http://schemas.microsoft.com/office/powerpoint/2010/main" val="1775204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645D8-7EC7-4967-B948-8BA574DA4C33}"/>
              </a:ext>
            </a:extLst>
          </p:cNvPr>
          <p:cNvSpPr>
            <a:spLocks noGrp="1"/>
          </p:cNvSpPr>
          <p:nvPr>
            <p:ph type="title"/>
          </p:nvPr>
        </p:nvSpPr>
        <p:spPr>
          <a:xfrm>
            <a:off x="588723" y="503853"/>
            <a:ext cx="11010377" cy="560859"/>
          </a:xfrm>
        </p:spPr>
        <p:txBody>
          <a:bodyPr>
            <a:noAutofit/>
          </a:bodyPr>
          <a:lstStyle/>
          <a:p>
            <a:pPr algn="ctr"/>
            <a:r>
              <a:rPr lang="en-US" sz="4000" dirty="0">
                <a:solidFill>
                  <a:srgbClr val="D15A3E">
                    <a:lumMod val="75000"/>
                  </a:srgbClr>
                </a:solidFill>
              </a:rPr>
              <a:t>Provisions in HPLRA Regarding Rules</a:t>
            </a:r>
            <a:endParaRPr lang="en-IN" sz="4000" dirty="0"/>
          </a:p>
        </p:txBody>
      </p:sp>
      <p:sp>
        <p:nvSpPr>
          <p:cNvPr id="3" name="Content Placeholder 2">
            <a:extLst>
              <a:ext uri="{FF2B5EF4-FFF2-40B4-BE49-F238E27FC236}">
                <a16:creationId xmlns:a16="http://schemas.microsoft.com/office/drawing/2014/main" id="{50870C61-A45C-44D0-91AE-9674FCD88C1C}"/>
              </a:ext>
            </a:extLst>
          </p:cNvPr>
          <p:cNvSpPr>
            <a:spLocks noGrp="1"/>
          </p:cNvSpPr>
          <p:nvPr>
            <p:ph idx="1"/>
          </p:nvPr>
        </p:nvSpPr>
        <p:spPr>
          <a:xfrm>
            <a:off x="588723" y="1202499"/>
            <a:ext cx="11010377" cy="4972834"/>
          </a:xfrm>
        </p:spPr>
        <p:txBody>
          <a:bodyPr>
            <a:normAutofit fontScale="92500" lnSpcReduction="10000"/>
          </a:bodyPr>
          <a:lstStyle/>
          <a:p>
            <a:pPr marL="0" indent="0">
              <a:buNone/>
            </a:pPr>
            <a:r>
              <a:rPr lang="en-US" sz="2800" b="1" dirty="0"/>
              <a:t>By Financial Commissioner</a:t>
            </a:r>
          </a:p>
          <a:p>
            <a:r>
              <a:rPr lang="en-US" sz="2800" dirty="0"/>
              <a:t>Rules for Collection of Village Officers’ </a:t>
            </a:r>
            <a:r>
              <a:rPr lang="en-US" sz="2800" dirty="0" err="1"/>
              <a:t>Cess</a:t>
            </a:r>
            <a:r>
              <a:rPr lang="en-US" sz="2800" dirty="0"/>
              <a:t>- Sec. 30</a:t>
            </a:r>
          </a:p>
          <a:p>
            <a:r>
              <a:rPr lang="en-US" sz="2800" dirty="0"/>
              <a:t>Rules for entry in ROR of undisputed acquisition of rights by Patwari –Sec. 36(a)</a:t>
            </a:r>
          </a:p>
          <a:p>
            <a:r>
              <a:rPr lang="en-US" sz="2800" dirty="0"/>
              <a:t>Rules regarding forms, survey, inquiry etc. in making Record of Rights- Sec. 47 (settlement operations)</a:t>
            </a:r>
          </a:p>
          <a:p>
            <a:r>
              <a:rPr lang="en-US" sz="2800" dirty="0"/>
              <a:t>Rules regulating collection, etc. of Land Revenue –Sec.71</a:t>
            </a:r>
          </a:p>
          <a:p>
            <a:r>
              <a:rPr lang="en-US" sz="2800" dirty="0"/>
              <a:t>Rules for demarcation of boundaries- Sec.106</a:t>
            </a:r>
          </a:p>
          <a:p>
            <a:r>
              <a:rPr lang="en-US" sz="2800" dirty="0"/>
              <a:t>Rules for costs of Partition- Sec.136 (3)</a:t>
            </a:r>
          </a:p>
          <a:p>
            <a:pPr marL="0" indent="0">
              <a:buNone/>
            </a:pPr>
            <a:r>
              <a:rPr lang="en-US" sz="2800" b="1" dirty="0"/>
              <a:t>All Rules to be made only after previous publication- Sec. 169</a:t>
            </a:r>
          </a:p>
          <a:p>
            <a:endParaRPr lang="en-US" dirty="0"/>
          </a:p>
          <a:p>
            <a:endParaRPr lang="en-IN" dirty="0"/>
          </a:p>
        </p:txBody>
      </p:sp>
      <p:sp>
        <p:nvSpPr>
          <p:cNvPr id="4" name="Slide Number Placeholder 3">
            <a:extLst>
              <a:ext uri="{FF2B5EF4-FFF2-40B4-BE49-F238E27FC236}">
                <a16:creationId xmlns:a16="http://schemas.microsoft.com/office/drawing/2014/main" id="{9368199C-FD08-49CD-830B-2462EC4C2D68}"/>
              </a:ext>
            </a:extLst>
          </p:cNvPr>
          <p:cNvSpPr>
            <a:spLocks noGrp="1"/>
          </p:cNvSpPr>
          <p:nvPr>
            <p:ph type="sldNum" sz="quarter" idx="12"/>
          </p:nvPr>
        </p:nvSpPr>
        <p:spPr/>
        <p:txBody>
          <a:bodyPr/>
          <a:lstStyle/>
          <a:p>
            <a:fld id="{E31375A4-56A4-47D6-9801-1991572033F7}" type="slidenum">
              <a:rPr lang="en-US" smtClean="0"/>
              <a:t>24</a:t>
            </a:fld>
            <a:endParaRPr lang="en-US"/>
          </a:p>
        </p:txBody>
      </p:sp>
    </p:spTree>
    <p:extLst>
      <p:ext uri="{BB962C8B-B14F-4D97-AF65-F5344CB8AC3E}">
        <p14:creationId xmlns:p14="http://schemas.microsoft.com/office/powerpoint/2010/main" val="339638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6C55-A004-47C1-BEF6-C4BFD8501C88}"/>
              </a:ext>
            </a:extLst>
          </p:cNvPr>
          <p:cNvSpPr>
            <a:spLocks noGrp="1"/>
          </p:cNvSpPr>
          <p:nvPr>
            <p:ph type="title"/>
          </p:nvPr>
        </p:nvSpPr>
        <p:spPr>
          <a:xfrm>
            <a:off x="588475" y="503853"/>
            <a:ext cx="10995718" cy="776307"/>
          </a:xfrm>
        </p:spPr>
        <p:txBody>
          <a:bodyPr>
            <a:noAutofit/>
          </a:bodyPr>
          <a:lstStyle/>
          <a:p>
            <a:pPr algn="ctr"/>
            <a:r>
              <a:rPr lang="en-US" sz="4000" dirty="0"/>
              <a:t>Rules Notified under HP Land Revenue Act</a:t>
            </a:r>
            <a:endParaRPr lang="en-IN" sz="4000" dirty="0"/>
          </a:p>
        </p:txBody>
      </p:sp>
      <p:sp>
        <p:nvSpPr>
          <p:cNvPr id="3" name="Content Placeholder 2">
            <a:extLst>
              <a:ext uri="{FF2B5EF4-FFF2-40B4-BE49-F238E27FC236}">
                <a16:creationId xmlns:a16="http://schemas.microsoft.com/office/drawing/2014/main" id="{BA7A944F-3F08-4C60-AF12-20817A0951C4}"/>
              </a:ext>
            </a:extLst>
          </p:cNvPr>
          <p:cNvSpPr>
            <a:spLocks noGrp="1"/>
          </p:cNvSpPr>
          <p:nvPr>
            <p:ph idx="1"/>
          </p:nvPr>
        </p:nvSpPr>
        <p:spPr>
          <a:xfrm>
            <a:off x="588475" y="1412341"/>
            <a:ext cx="10995718" cy="4762036"/>
          </a:xfrm>
        </p:spPr>
        <p:txBody>
          <a:bodyPr>
            <a:normAutofit fontScale="85000" lnSpcReduction="20000"/>
          </a:bodyPr>
          <a:lstStyle/>
          <a:p>
            <a:pPr algn="just"/>
            <a:r>
              <a:rPr lang="en-US" sz="3300" dirty="0"/>
              <a:t>R&amp; P Rules of </a:t>
            </a:r>
            <a:r>
              <a:rPr lang="en-US" sz="3300" dirty="0" err="1"/>
              <a:t>Kanungos</a:t>
            </a:r>
            <a:r>
              <a:rPr lang="en-US" sz="3300" dirty="0"/>
              <a:t> of </a:t>
            </a:r>
            <a:r>
              <a:rPr lang="en-US" sz="3300" dirty="0" err="1"/>
              <a:t>Mohal</a:t>
            </a:r>
            <a:r>
              <a:rPr lang="en-US" sz="3300" dirty="0"/>
              <a:t>, Settlement,&amp; Consolidation Wings</a:t>
            </a:r>
          </a:p>
          <a:p>
            <a:pPr algn="just"/>
            <a:r>
              <a:rPr lang="en-US" sz="3300" dirty="0"/>
              <a:t>R&amp; P Rules of Patwaris of </a:t>
            </a:r>
            <a:r>
              <a:rPr lang="en-US" sz="3300" dirty="0" err="1"/>
              <a:t>Mohal</a:t>
            </a:r>
            <a:r>
              <a:rPr lang="en-US" sz="3300" dirty="0"/>
              <a:t>, Settlement,&amp; Consolidation Wings</a:t>
            </a:r>
          </a:p>
          <a:p>
            <a:pPr algn="just"/>
            <a:r>
              <a:rPr lang="en-US" sz="3300" dirty="0"/>
              <a:t>Land Revenue (General)Assessment Rules 1984</a:t>
            </a:r>
          </a:p>
          <a:p>
            <a:pPr algn="just"/>
            <a:r>
              <a:rPr lang="en-US" sz="3300" dirty="0"/>
              <a:t>Land Revenue (Special Assessment) Rules 1986</a:t>
            </a:r>
          </a:p>
          <a:p>
            <a:pPr algn="just"/>
            <a:r>
              <a:rPr lang="en-US" sz="3300" dirty="0"/>
              <a:t>Cancellation of Remission or Assignment of Land Revenue Rules 1966</a:t>
            </a:r>
          </a:p>
          <a:p>
            <a:pPr algn="just"/>
            <a:r>
              <a:rPr lang="en-US" sz="3300" dirty="0"/>
              <a:t>Land Revenue (Fees for Inspection &amp; Copies of Extracts from Patwari's records) Rules, 1980</a:t>
            </a:r>
          </a:p>
          <a:p>
            <a:pPr algn="just"/>
            <a:r>
              <a:rPr lang="en-US" sz="3300" dirty="0" err="1"/>
              <a:t>Regularisation</a:t>
            </a:r>
            <a:r>
              <a:rPr lang="en-US" sz="3300" dirty="0"/>
              <a:t> of Encroachments Rules 2002 </a:t>
            </a:r>
          </a:p>
          <a:p>
            <a:pPr algn="just"/>
            <a:endParaRPr lang="en-IN" dirty="0"/>
          </a:p>
        </p:txBody>
      </p:sp>
      <p:sp>
        <p:nvSpPr>
          <p:cNvPr id="4" name="Slide Number Placeholder 3">
            <a:extLst>
              <a:ext uri="{FF2B5EF4-FFF2-40B4-BE49-F238E27FC236}">
                <a16:creationId xmlns:a16="http://schemas.microsoft.com/office/drawing/2014/main" id="{5A5CB477-7203-4816-B819-76254F8E2D9A}"/>
              </a:ext>
            </a:extLst>
          </p:cNvPr>
          <p:cNvSpPr>
            <a:spLocks noGrp="1"/>
          </p:cNvSpPr>
          <p:nvPr>
            <p:ph type="sldNum" sz="quarter" idx="12"/>
          </p:nvPr>
        </p:nvSpPr>
        <p:spPr/>
        <p:txBody>
          <a:bodyPr/>
          <a:lstStyle/>
          <a:p>
            <a:fld id="{E31375A4-56A4-47D6-9801-1991572033F7}" type="slidenum">
              <a:rPr lang="en-US" smtClean="0"/>
              <a:t>25</a:t>
            </a:fld>
            <a:endParaRPr lang="en-US"/>
          </a:p>
        </p:txBody>
      </p:sp>
    </p:spTree>
    <p:extLst>
      <p:ext uri="{BB962C8B-B14F-4D97-AF65-F5344CB8AC3E}">
        <p14:creationId xmlns:p14="http://schemas.microsoft.com/office/powerpoint/2010/main" val="3439385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A5AB9-AA12-49ED-912E-786F1F28D2DE}"/>
              </a:ext>
            </a:extLst>
          </p:cNvPr>
          <p:cNvSpPr>
            <a:spLocks noGrp="1"/>
          </p:cNvSpPr>
          <p:nvPr>
            <p:ph type="title"/>
          </p:nvPr>
        </p:nvSpPr>
        <p:spPr>
          <a:xfrm>
            <a:off x="644433" y="503853"/>
            <a:ext cx="10920549" cy="562947"/>
          </a:xfrm>
        </p:spPr>
        <p:txBody>
          <a:bodyPr>
            <a:noAutofit/>
          </a:bodyPr>
          <a:lstStyle/>
          <a:p>
            <a:pPr algn="ctr"/>
            <a:r>
              <a:rPr lang="en-US" sz="4000" dirty="0"/>
              <a:t>Other Sources of Procedures</a:t>
            </a:r>
            <a:endParaRPr lang="en-IN" sz="4000" dirty="0"/>
          </a:p>
        </p:txBody>
      </p:sp>
      <p:sp>
        <p:nvSpPr>
          <p:cNvPr id="3" name="Content Placeholder 2">
            <a:extLst>
              <a:ext uri="{FF2B5EF4-FFF2-40B4-BE49-F238E27FC236}">
                <a16:creationId xmlns:a16="http://schemas.microsoft.com/office/drawing/2014/main" id="{30E8A630-7A91-4C9C-9379-8E3E43944E74}"/>
              </a:ext>
            </a:extLst>
          </p:cNvPr>
          <p:cNvSpPr>
            <a:spLocks noGrp="1"/>
          </p:cNvSpPr>
          <p:nvPr>
            <p:ph idx="1"/>
          </p:nvPr>
        </p:nvSpPr>
        <p:spPr>
          <a:xfrm>
            <a:off x="644433" y="1066801"/>
            <a:ext cx="10920549" cy="5055326"/>
          </a:xfrm>
        </p:spPr>
        <p:txBody>
          <a:bodyPr>
            <a:normAutofit/>
          </a:bodyPr>
          <a:lstStyle/>
          <a:p>
            <a:pPr marL="0" indent="0" algn="just">
              <a:buNone/>
            </a:pPr>
            <a:r>
              <a:rPr lang="en-US" sz="3200" b="1" dirty="0"/>
              <a:t>Standing Orders of Financial Commissioner</a:t>
            </a:r>
          </a:p>
          <a:p>
            <a:pPr algn="just"/>
            <a:r>
              <a:rPr lang="en-US" sz="3200" dirty="0"/>
              <a:t>No. 5- Inspection of Offices</a:t>
            </a:r>
          </a:p>
          <a:p>
            <a:pPr algn="just"/>
            <a:r>
              <a:rPr lang="en-US" sz="3200" dirty="0"/>
              <a:t>No. 8- Coercive Process for Collection of Land Revenue</a:t>
            </a:r>
          </a:p>
          <a:p>
            <a:pPr algn="just"/>
            <a:r>
              <a:rPr lang="en-US" sz="3200" dirty="0"/>
              <a:t>No. 12- Business Returns</a:t>
            </a:r>
          </a:p>
          <a:p>
            <a:pPr algn="just"/>
            <a:r>
              <a:rPr lang="en-US" sz="3200" dirty="0"/>
              <a:t>No. 13- Calendar of Settlement Operations</a:t>
            </a:r>
          </a:p>
          <a:p>
            <a:pPr marL="0" indent="0" algn="just">
              <a:buNone/>
            </a:pPr>
            <a:r>
              <a:rPr lang="en-US" sz="3200" b="1" dirty="0"/>
              <a:t>HP Manual</a:t>
            </a:r>
          </a:p>
          <a:p>
            <a:pPr algn="just"/>
            <a:r>
              <a:rPr lang="en-US" sz="3200" dirty="0"/>
              <a:t>HP Land Records Manual 1992</a:t>
            </a:r>
          </a:p>
          <a:p>
            <a:endParaRPr lang="en-US" dirty="0"/>
          </a:p>
        </p:txBody>
      </p:sp>
      <p:sp>
        <p:nvSpPr>
          <p:cNvPr id="4" name="Slide Number Placeholder 3">
            <a:extLst>
              <a:ext uri="{FF2B5EF4-FFF2-40B4-BE49-F238E27FC236}">
                <a16:creationId xmlns:a16="http://schemas.microsoft.com/office/drawing/2014/main" id="{BEBBB570-1E21-4AC6-A268-F48C6BF70AAC}"/>
              </a:ext>
            </a:extLst>
          </p:cNvPr>
          <p:cNvSpPr>
            <a:spLocks noGrp="1"/>
          </p:cNvSpPr>
          <p:nvPr>
            <p:ph type="sldNum" sz="quarter" idx="12"/>
          </p:nvPr>
        </p:nvSpPr>
        <p:spPr/>
        <p:txBody>
          <a:bodyPr/>
          <a:lstStyle/>
          <a:p>
            <a:fld id="{E31375A4-56A4-47D6-9801-1991572033F7}" type="slidenum">
              <a:rPr lang="en-US" smtClean="0"/>
              <a:t>26</a:t>
            </a:fld>
            <a:endParaRPr lang="en-US"/>
          </a:p>
        </p:txBody>
      </p:sp>
    </p:spTree>
    <p:extLst>
      <p:ext uri="{BB962C8B-B14F-4D97-AF65-F5344CB8AC3E}">
        <p14:creationId xmlns:p14="http://schemas.microsoft.com/office/powerpoint/2010/main" val="253775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3D956-9086-4DA5-B3BA-F224FC74767F}"/>
              </a:ext>
            </a:extLst>
          </p:cNvPr>
          <p:cNvSpPr>
            <a:spLocks noGrp="1"/>
          </p:cNvSpPr>
          <p:nvPr>
            <p:ph type="title"/>
          </p:nvPr>
        </p:nvSpPr>
        <p:spPr/>
        <p:txBody>
          <a:bodyPr>
            <a:normAutofit/>
          </a:bodyPr>
          <a:lstStyle/>
          <a:p>
            <a:pPr algn="ctr"/>
            <a:r>
              <a:rPr lang="en-US" sz="4000" dirty="0"/>
              <a:t>Other Sources of Procedures</a:t>
            </a:r>
            <a:endParaRPr lang="en-IN" sz="4000" dirty="0"/>
          </a:p>
        </p:txBody>
      </p:sp>
      <p:sp>
        <p:nvSpPr>
          <p:cNvPr id="3" name="Content Placeholder 2">
            <a:extLst>
              <a:ext uri="{FF2B5EF4-FFF2-40B4-BE49-F238E27FC236}">
                <a16:creationId xmlns:a16="http://schemas.microsoft.com/office/drawing/2014/main" id="{C61FD510-9426-42A6-902D-5BFBB85AEA14}"/>
              </a:ext>
            </a:extLst>
          </p:cNvPr>
          <p:cNvSpPr>
            <a:spLocks noGrp="1"/>
          </p:cNvSpPr>
          <p:nvPr>
            <p:ph idx="1"/>
          </p:nvPr>
        </p:nvSpPr>
        <p:spPr>
          <a:xfrm>
            <a:off x="1837509" y="1981201"/>
            <a:ext cx="8516982" cy="3809999"/>
          </a:xfrm>
        </p:spPr>
        <p:txBody>
          <a:bodyPr/>
          <a:lstStyle/>
          <a:p>
            <a:pPr marL="0" lvl="0" indent="0">
              <a:buClr>
                <a:srgbClr val="D15A3E">
                  <a:lumMod val="75000"/>
                </a:srgbClr>
              </a:buClr>
              <a:buNone/>
            </a:pPr>
            <a:r>
              <a:rPr lang="en-US" sz="3200" b="1" dirty="0">
                <a:solidFill>
                  <a:srgbClr val="2D2E2D"/>
                </a:solidFill>
              </a:rPr>
              <a:t>Punjab Rules and Manuals</a:t>
            </a:r>
          </a:p>
          <a:p>
            <a:pPr lvl="0">
              <a:buClr>
                <a:srgbClr val="D15A3E">
                  <a:lumMod val="75000"/>
                </a:srgbClr>
              </a:buClr>
            </a:pPr>
            <a:r>
              <a:rPr lang="en-US" sz="3200" dirty="0">
                <a:solidFill>
                  <a:srgbClr val="2D2E2D"/>
                </a:solidFill>
              </a:rPr>
              <a:t>Punjab Land Administration Manual 1908</a:t>
            </a:r>
          </a:p>
          <a:p>
            <a:pPr lvl="0">
              <a:buClr>
                <a:srgbClr val="D15A3E">
                  <a:lumMod val="75000"/>
                </a:srgbClr>
              </a:buClr>
            </a:pPr>
            <a:r>
              <a:rPr lang="en-US" sz="3200" dirty="0">
                <a:solidFill>
                  <a:srgbClr val="2D2E2D"/>
                </a:solidFill>
              </a:rPr>
              <a:t>Punjab Land settlement manual 1899</a:t>
            </a:r>
          </a:p>
          <a:p>
            <a:pPr lvl="0">
              <a:buClr>
                <a:srgbClr val="D15A3E">
                  <a:lumMod val="75000"/>
                </a:srgbClr>
              </a:buClr>
            </a:pPr>
            <a:r>
              <a:rPr lang="en-US" sz="3200" dirty="0">
                <a:solidFill>
                  <a:srgbClr val="2D2E2D"/>
                </a:solidFill>
              </a:rPr>
              <a:t>Punjab Land Revenue Rules 1888</a:t>
            </a:r>
          </a:p>
          <a:p>
            <a:endParaRPr lang="en-IN" dirty="0"/>
          </a:p>
        </p:txBody>
      </p:sp>
      <p:sp>
        <p:nvSpPr>
          <p:cNvPr id="4" name="Slide Number Placeholder 3">
            <a:extLst>
              <a:ext uri="{FF2B5EF4-FFF2-40B4-BE49-F238E27FC236}">
                <a16:creationId xmlns:a16="http://schemas.microsoft.com/office/drawing/2014/main" id="{90C24349-A292-4382-B3A1-7E8DF4E13641}"/>
              </a:ext>
            </a:extLst>
          </p:cNvPr>
          <p:cNvSpPr>
            <a:spLocks noGrp="1"/>
          </p:cNvSpPr>
          <p:nvPr>
            <p:ph type="sldNum" sz="quarter" idx="12"/>
          </p:nvPr>
        </p:nvSpPr>
        <p:spPr/>
        <p:txBody>
          <a:bodyPr/>
          <a:lstStyle/>
          <a:p>
            <a:fld id="{E31375A4-56A4-47D6-9801-1991572033F7}" type="slidenum">
              <a:rPr lang="en-US" smtClean="0"/>
              <a:t>27</a:t>
            </a:fld>
            <a:endParaRPr lang="en-US"/>
          </a:p>
        </p:txBody>
      </p:sp>
    </p:spTree>
    <p:extLst>
      <p:ext uri="{BB962C8B-B14F-4D97-AF65-F5344CB8AC3E}">
        <p14:creationId xmlns:p14="http://schemas.microsoft.com/office/powerpoint/2010/main" val="3718187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C5EA9-5D60-4827-AA3C-1EA7769FEC95}"/>
              </a:ext>
            </a:extLst>
          </p:cNvPr>
          <p:cNvSpPr>
            <a:spLocks noGrp="1"/>
          </p:cNvSpPr>
          <p:nvPr>
            <p:ph type="title"/>
          </p:nvPr>
        </p:nvSpPr>
        <p:spPr>
          <a:xfrm>
            <a:off x="1295400" y="503853"/>
            <a:ext cx="9601200" cy="933061"/>
          </a:xfrm>
        </p:spPr>
        <p:txBody>
          <a:bodyPr>
            <a:normAutofit/>
          </a:bodyPr>
          <a:lstStyle/>
          <a:p>
            <a:pPr algn="ctr"/>
            <a:r>
              <a:rPr lang="en-US" sz="4000" dirty="0"/>
              <a:t>Legal Position Regarding Procedures</a:t>
            </a:r>
            <a:endParaRPr lang="en-IN" sz="4000" dirty="0"/>
          </a:p>
        </p:txBody>
      </p:sp>
      <p:sp>
        <p:nvSpPr>
          <p:cNvPr id="3" name="Content Placeholder 2">
            <a:extLst>
              <a:ext uri="{FF2B5EF4-FFF2-40B4-BE49-F238E27FC236}">
                <a16:creationId xmlns:a16="http://schemas.microsoft.com/office/drawing/2014/main" id="{58F99688-B68E-4AB8-A436-F73B87CC1738}"/>
              </a:ext>
            </a:extLst>
          </p:cNvPr>
          <p:cNvSpPr>
            <a:spLocks noGrp="1"/>
          </p:cNvSpPr>
          <p:nvPr>
            <p:ph idx="1"/>
          </p:nvPr>
        </p:nvSpPr>
        <p:spPr>
          <a:xfrm>
            <a:off x="1295400" y="1515291"/>
            <a:ext cx="9601200" cy="4667795"/>
          </a:xfrm>
        </p:spPr>
        <p:txBody>
          <a:bodyPr>
            <a:normAutofit/>
          </a:bodyPr>
          <a:lstStyle/>
          <a:p>
            <a:pPr algn="just"/>
            <a:r>
              <a:rPr lang="en-US" sz="3200" dirty="0"/>
              <a:t>HP Government or FC have not made rules on all the subjects under HPLRA </a:t>
            </a:r>
          </a:p>
          <a:p>
            <a:pPr algn="just"/>
            <a:r>
              <a:rPr lang="en-US" sz="3200" dirty="0"/>
              <a:t>There is no provision regarding any Manual in the Act</a:t>
            </a:r>
          </a:p>
          <a:p>
            <a:pPr algn="just"/>
            <a:r>
              <a:rPr lang="en-US" sz="3200" dirty="0"/>
              <a:t>There is no provision of Standing Orders in the Act</a:t>
            </a:r>
          </a:p>
          <a:p>
            <a:pPr algn="just"/>
            <a:r>
              <a:rPr lang="en-US" sz="3200" dirty="0"/>
              <a:t>HP Land Records Manual and Standing Orders lay down procedures on certain subjects but they lack legal authority and are no substitute of the Rules.</a:t>
            </a:r>
          </a:p>
          <a:p>
            <a:endParaRPr lang="en-IN" dirty="0"/>
          </a:p>
        </p:txBody>
      </p:sp>
      <p:sp>
        <p:nvSpPr>
          <p:cNvPr id="4" name="Slide Number Placeholder 3">
            <a:extLst>
              <a:ext uri="{FF2B5EF4-FFF2-40B4-BE49-F238E27FC236}">
                <a16:creationId xmlns:a16="http://schemas.microsoft.com/office/drawing/2014/main" id="{0B5814A8-FE38-4CF5-8221-DA031E9B955B}"/>
              </a:ext>
            </a:extLst>
          </p:cNvPr>
          <p:cNvSpPr>
            <a:spLocks noGrp="1"/>
          </p:cNvSpPr>
          <p:nvPr>
            <p:ph type="sldNum" sz="quarter" idx="12"/>
          </p:nvPr>
        </p:nvSpPr>
        <p:spPr/>
        <p:txBody>
          <a:bodyPr/>
          <a:lstStyle/>
          <a:p>
            <a:fld id="{E31375A4-56A4-47D6-9801-1991572033F7}" type="slidenum">
              <a:rPr lang="en-US" smtClean="0"/>
              <a:t>28</a:t>
            </a:fld>
            <a:endParaRPr lang="en-US"/>
          </a:p>
        </p:txBody>
      </p:sp>
    </p:spTree>
    <p:extLst>
      <p:ext uri="{BB962C8B-B14F-4D97-AF65-F5344CB8AC3E}">
        <p14:creationId xmlns:p14="http://schemas.microsoft.com/office/powerpoint/2010/main" val="1697324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DCD02-12BF-4908-AA82-45BA818EF61F}"/>
              </a:ext>
            </a:extLst>
          </p:cNvPr>
          <p:cNvSpPr>
            <a:spLocks noGrp="1"/>
          </p:cNvSpPr>
          <p:nvPr>
            <p:ph type="title"/>
          </p:nvPr>
        </p:nvSpPr>
        <p:spPr>
          <a:xfrm>
            <a:off x="1295400" y="503854"/>
            <a:ext cx="9601200" cy="828558"/>
          </a:xfrm>
        </p:spPr>
        <p:txBody>
          <a:bodyPr>
            <a:normAutofit/>
          </a:bodyPr>
          <a:lstStyle/>
          <a:p>
            <a:r>
              <a:rPr lang="en-US" sz="4000" dirty="0"/>
              <a:t>Legal Position Regarding Procedures</a:t>
            </a:r>
            <a:endParaRPr lang="en-IN" sz="4000" dirty="0"/>
          </a:p>
        </p:txBody>
      </p:sp>
      <p:sp>
        <p:nvSpPr>
          <p:cNvPr id="3" name="Content Placeholder 2">
            <a:extLst>
              <a:ext uri="{FF2B5EF4-FFF2-40B4-BE49-F238E27FC236}">
                <a16:creationId xmlns:a16="http://schemas.microsoft.com/office/drawing/2014/main" id="{4610DB56-7FBF-465A-BCC2-D8CAB5AED3B4}"/>
              </a:ext>
            </a:extLst>
          </p:cNvPr>
          <p:cNvSpPr>
            <a:spLocks noGrp="1"/>
          </p:cNvSpPr>
          <p:nvPr>
            <p:ph idx="1"/>
          </p:nvPr>
        </p:nvSpPr>
        <p:spPr>
          <a:xfrm>
            <a:off x="635726" y="1646239"/>
            <a:ext cx="10911840" cy="4536848"/>
          </a:xfrm>
        </p:spPr>
        <p:txBody>
          <a:bodyPr/>
          <a:lstStyle/>
          <a:p>
            <a:pPr algn="just"/>
            <a:r>
              <a:rPr lang="en-US" sz="2800" dirty="0"/>
              <a:t>Language of manual is advisory at many places. At some places it refers to Punjab Rules and Manuals.</a:t>
            </a:r>
          </a:p>
          <a:p>
            <a:pPr algn="just"/>
            <a:r>
              <a:rPr lang="en-US" sz="2800" dirty="0"/>
              <a:t>As per Sec. 30 of HP Land Revenue (Amendment and Extension Act)1976, all Rules and notifications issued under Punjab Land Revenue Act 1887 stand repealed.</a:t>
            </a:r>
          </a:p>
          <a:p>
            <a:pPr algn="just"/>
            <a:r>
              <a:rPr lang="en-US" sz="2800" dirty="0"/>
              <a:t>No legal clarity whether Punjab Rules are applicable in HP</a:t>
            </a:r>
          </a:p>
          <a:p>
            <a:pPr algn="just"/>
            <a:r>
              <a:rPr lang="en-US" sz="2800" dirty="0"/>
              <a:t>This situation leads to increase in litigation</a:t>
            </a:r>
          </a:p>
          <a:p>
            <a:pPr algn="just"/>
            <a:r>
              <a:rPr lang="en-US" sz="2800" dirty="0"/>
              <a:t>Rules are required to be notified under relevant provisions of HPLRA </a:t>
            </a:r>
          </a:p>
          <a:p>
            <a:pPr algn="just"/>
            <a:endParaRPr lang="en-US" sz="2800" dirty="0"/>
          </a:p>
          <a:p>
            <a:endParaRPr lang="en-IN" dirty="0"/>
          </a:p>
        </p:txBody>
      </p:sp>
      <p:sp>
        <p:nvSpPr>
          <p:cNvPr id="4" name="Slide Number Placeholder 3">
            <a:extLst>
              <a:ext uri="{FF2B5EF4-FFF2-40B4-BE49-F238E27FC236}">
                <a16:creationId xmlns:a16="http://schemas.microsoft.com/office/drawing/2014/main" id="{55F14219-E5B3-42B5-8EEE-340C83BD9B14}"/>
              </a:ext>
            </a:extLst>
          </p:cNvPr>
          <p:cNvSpPr>
            <a:spLocks noGrp="1"/>
          </p:cNvSpPr>
          <p:nvPr>
            <p:ph type="sldNum" sz="quarter" idx="12"/>
          </p:nvPr>
        </p:nvSpPr>
        <p:spPr/>
        <p:txBody>
          <a:bodyPr/>
          <a:lstStyle/>
          <a:p>
            <a:fld id="{E31375A4-56A4-47D6-9801-1991572033F7}" type="slidenum">
              <a:rPr lang="en-US" smtClean="0"/>
              <a:t>29</a:t>
            </a:fld>
            <a:endParaRPr lang="en-US"/>
          </a:p>
        </p:txBody>
      </p:sp>
    </p:spTree>
    <p:extLst>
      <p:ext uri="{BB962C8B-B14F-4D97-AF65-F5344CB8AC3E}">
        <p14:creationId xmlns:p14="http://schemas.microsoft.com/office/powerpoint/2010/main" val="2922991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2307518"/>
          </a:xfrm>
        </p:spPr>
        <p:txBody>
          <a:bodyPr>
            <a:normAutofit fontScale="90000"/>
          </a:bodyPr>
          <a:lstStyle/>
          <a:p>
            <a:pPr algn="ctr"/>
            <a:r>
              <a:rPr lang="en-US" dirty="0">
                <a:latin typeface="Algerian" panose="04020705040A02060702" pitchFamily="82" charset="0"/>
                <a:ea typeface="Cambria" panose="02040503050406030204" pitchFamily="18" charset="0"/>
              </a:rPr>
              <a:t>I</a:t>
            </a: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Land Administration</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1295400" y="5431536"/>
            <a:ext cx="9601200" cy="1080100"/>
          </a:xfrm>
        </p:spPr>
        <p:txBody>
          <a:bodyPr>
            <a:normAutofit/>
          </a:bodyPr>
          <a:lstStyle/>
          <a:p>
            <a:pPr algn="ctr"/>
            <a:r>
              <a:rPr lang="en-US" sz="5000" b="1" dirty="0">
                <a:latin typeface="Calibri" panose="020F0502020204030204" pitchFamily="34" charset="0"/>
                <a:cs typeface="Calibri" panose="020F0502020204030204" pitchFamily="34" charset="0"/>
              </a:rPr>
              <a:t>General Concepts</a:t>
            </a: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3083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976E6-D022-4AB3-B3EB-A4117C36F841}"/>
              </a:ext>
            </a:extLst>
          </p:cNvPr>
          <p:cNvSpPr>
            <a:spLocks noGrp="1"/>
          </p:cNvSpPr>
          <p:nvPr>
            <p:ph type="title"/>
          </p:nvPr>
        </p:nvSpPr>
        <p:spPr>
          <a:xfrm>
            <a:off x="1295400" y="503854"/>
            <a:ext cx="9601200" cy="785016"/>
          </a:xfrm>
        </p:spPr>
        <p:txBody>
          <a:bodyPr>
            <a:normAutofit/>
          </a:bodyPr>
          <a:lstStyle/>
          <a:p>
            <a:pPr algn="ctr"/>
            <a:r>
              <a:rPr lang="en-US" sz="4000" dirty="0"/>
              <a:t>Making of Record of Rights</a:t>
            </a:r>
            <a:endParaRPr lang="en-IN" sz="4000" dirty="0"/>
          </a:p>
        </p:txBody>
      </p:sp>
      <p:sp>
        <p:nvSpPr>
          <p:cNvPr id="3" name="Content Placeholder 2">
            <a:extLst>
              <a:ext uri="{FF2B5EF4-FFF2-40B4-BE49-F238E27FC236}">
                <a16:creationId xmlns:a16="http://schemas.microsoft.com/office/drawing/2014/main" id="{1A621BA1-FBDD-4DEF-B5E4-922949EB4789}"/>
              </a:ext>
            </a:extLst>
          </p:cNvPr>
          <p:cNvSpPr>
            <a:spLocks noGrp="1"/>
          </p:cNvSpPr>
          <p:nvPr>
            <p:ph idx="1"/>
          </p:nvPr>
        </p:nvSpPr>
        <p:spPr>
          <a:xfrm>
            <a:off x="1295400" y="1558833"/>
            <a:ext cx="9601200" cy="4624253"/>
          </a:xfrm>
        </p:spPr>
        <p:txBody>
          <a:bodyPr>
            <a:normAutofit fontScale="92500" lnSpcReduction="20000"/>
          </a:bodyPr>
          <a:lstStyle/>
          <a:p>
            <a:pPr algn="just"/>
            <a:r>
              <a:rPr lang="en-US" sz="3000" dirty="0"/>
              <a:t>ROR includes following documents (Sec. 33):</a:t>
            </a:r>
          </a:p>
          <a:p>
            <a:pPr marL="514350" indent="-514350" algn="just">
              <a:buFont typeface="+mj-lt"/>
              <a:buAutoNum type="romanLcPeriod"/>
            </a:pPr>
            <a:r>
              <a:rPr lang="en-US" sz="3000" dirty="0" err="1"/>
              <a:t>Jamabandi</a:t>
            </a:r>
            <a:endParaRPr lang="en-US" sz="3000" dirty="0"/>
          </a:p>
          <a:p>
            <a:pPr marL="514350" indent="-514350" algn="just">
              <a:buFont typeface="+mj-lt"/>
              <a:buAutoNum type="romanLcPeriod"/>
            </a:pPr>
            <a:r>
              <a:rPr lang="en-US" sz="3000" dirty="0"/>
              <a:t>Statement of Customs (</a:t>
            </a:r>
            <a:r>
              <a:rPr lang="en-US" sz="3000" dirty="0" err="1"/>
              <a:t>wajib</a:t>
            </a:r>
            <a:r>
              <a:rPr lang="en-US" sz="3000" dirty="0"/>
              <a:t>-ul-</a:t>
            </a:r>
            <a:r>
              <a:rPr lang="en-US" sz="3000" dirty="0" err="1"/>
              <a:t>arz</a:t>
            </a:r>
            <a:r>
              <a:rPr lang="en-US" sz="3000" dirty="0"/>
              <a:t> )</a:t>
            </a:r>
          </a:p>
          <a:p>
            <a:pPr marL="514350" indent="-514350" algn="just">
              <a:buFont typeface="+mj-lt"/>
              <a:buAutoNum type="romanLcPeriod"/>
            </a:pPr>
            <a:r>
              <a:rPr lang="en-US" sz="3000" dirty="0"/>
              <a:t>Map (</a:t>
            </a:r>
            <a:r>
              <a:rPr lang="en-US" sz="3000" dirty="0" err="1"/>
              <a:t>Shajra</a:t>
            </a:r>
            <a:r>
              <a:rPr lang="en-US" sz="3000" dirty="0"/>
              <a:t> </a:t>
            </a:r>
            <a:r>
              <a:rPr lang="en-US" sz="3000" dirty="0" err="1"/>
              <a:t>Kishtwar</a:t>
            </a:r>
            <a:r>
              <a:rPr lang="en-US" sz="3000" dirty="0"/>
              <a:t>)</a:t>
            </a:r>
          </a:p>
          <a:p>
            <a:pPr marL="514350" indent="-514350" algn="just">
              <a:buFont typeface="+mj-lt"/>
              <a:buAutoNum type="romanLcPeriod"/>
            </a:pPr>
            <a:r>
              <a:rPr lang="en-US" sz="3000" dirty="0"/>
              <a:t>Any other document Prescribed by the FC</a:t>
            </a:r>
          </a:p>
          <a:p>
            <a:pPr algn="just"/>
            <a:r>
              <a:rPr lang="en-US" sz="3000" dirty="0"/>
              <a:t>Entries in ROR have presumption of truth (Sec. 45)</a:t>
            </a:r>
          </a:p>
          <a:p>
            <a:pPr algn="just"/>
            <a:r>
              <a:rPr lang="en-US" sz="3000" dirty="0" err="1"/>
              <a:t>Khasra</a:t>
            </a:r>
            <a:r>
              <a:rPr lang="en-US" sz="3000" dirty="0"/>
              <a:t> </a:t>
            </a:r>
            <a:r>
              <a:rPr lang="en-US" sz="3000" dirty="0" err="1"/>
              <a:t>Girdawari</a:t>
            </a:r>
            <a:r>
              <a:rPr lang="en-US" sz="3000" dirty="0"/>
              <a:t> is not part of ROR</a:t>
            </a:r>
          </a:p>
          <a:p>
            <a:pPr algn="just"/>
            <a:r>
              <a:rPr lang="en-US" sz="3000" dirty="0"/>
              <a:t>No Rules are notified regarding procedure of</a:t>
            </a:r>
            <a:r>
              <a:rPr lang="en-US" sz="3200" dirty="0"/>
              <a:t> making or revising the </a:t>
            </a:r>
            <a:r>
              <a:rPr lang="en-US" sz="3000" dirty="0"/>
              <a:t>ROR. Punjab Settlement Manual is followed.</a:t>
            </a:r>
          </a:p>
          <a:p>
            <a:pPr marL="0" indent="0">
              <a:buNone/>
            </a:pPr>
            <a:endParaRPr lang="en-IN" dirty="0"/>
          </a:p>
        </p:txBody>
      </p:sp>
      <p:sp>
        <p:nvSpPr>
          <p:cNvPr id="4" name="Slide Number Placeholder 3">
            <a:extLst>
              <a:ext uri="{FF2B5EF4-FFF2-40B4-BE49-F238E27FC236}">
                <a16:creationId xmlns:a16="http://schemas.microsoft.com/office/drawing/2014/main" id="{015444E3-44FC-442F-A0D1-28716FC0E03B}"/>
              </a:ext>
            </a:extLst>
          </p:cNvPr>
          <p:cNvSpPr>
            <a:spLocks noGrp="1"/>
          </p:cNvSpPr>
          <p:nvPr>
            <p:ph type="sldNum" sz="quarter" idx="12"/>
          </p:nvPr>
        </p:nvSpPr>
        <p:spPr/>
        <p:txBody>
          <a:bodyPr/>
          <a:lstStyle/>
          <a:p>
            <a:fld id="{E31375A4-56A4-47D6-9801-1991572033F7}" type="slidenum">
              <a:rPr lang="en-US" smtClean="0"/>
              <a:t>30</a:t>
            </a:fld>
            <a:endParaRPr lang="en-US"/>
          </a:p>
        </p:txBody>
      </p:sp>
    </p:spTree>
    <p:extLst>
      <p:ext uri="{BB962C8B-B14F-4D97-AF65-F5344CB8AC3E}">
        <p14:creationId xmlns:p14="http://schemas.microsoft.com/office/powerpoint/2010/main" val="277118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976E6-D022-4AB3-B3EB-A4117C36F841}"/>
              </a:ext>
            </a:extLst>
          </p:cNvPr>
          <p:cNvSpPr>
            <a:spLocks noGrp="1"/>
          </p:cNvSpPr>
          <p:nvPr>
            <p:ph type="title"/>
          </p:nvPr>
        </p:nvSpPr>
        <p:spPr>
          <a:xfrm>
            <a:off x="1295400" y="503854"/>
            <a:ext cx="9601200" cy="706638"/>
          </a:xfrm>
        </p:spPr>
        <p:txBody>
          <a:bodyPr>
            <a:normAutofit/>
          </a:bodyPr>
          <a:lstStyle/>
          <a:p>
            <a:pPr algn="ctr"/>
            <a:r>
              <a:rPr lang="en-US" sz="4000" dirty="0"/>
              <a:t>Making of Record of Rights</a:t>
            </a:r>
            <a:endParaRPr lang="en-IN" sz="4000" dirty="0"/>
          </a:p>
        </p:txBody>
      </p:sp>
      <p:sp>
        <p:nvSpPr>
          <p:cNvPr id="3" name="Content Placeholder 2">
            <a:extLst>
              <a:ext uri="{FF2B5EF4-FFF2-40B4-BE49-F238E27FC236}">
                <a16:creationId xmlns:a16="http://schemas.microsoft.com/office/drawing/2014/main" id="{1A621BA1-FBDD-4DEF-B5E4-922949EB4789}"/>
              </a:ext>
            </a:extLst>
          </p:cNvPr>
          <p:cNvSpPr>
            <a:spLocks noGrp="1"/>
          </p:cNvSpPr>
          <p:nvPr>
            <p:ph idx="1"/>
          </p:nvPr>
        </p:nvSpPr>
        <p:spPr>
          <a:xfrm>
            <a:off x="1295400" y="1410789"/>
            <a:ext cx="9601200" cy="4763588"/>
          </a:xfrm>
        </p:spPr>
        <p:txBody>
          <a:bodyPr>
            <a:normAutofit fontScale="92500" lnSpcReduction="20000"/>
          </a:bodyPr>
          <a:lstStyle/>
          <a:p>
            <a:pPr algn="just"/>
            <a:r>
              <a:rPr lang="en-US" sz="2800" dirty="0"/>
              <a:t>ROR is made afresh or revised in villages notified under Sec. 33. </a:t>
            </a:r>
          </a:p>
          <a:p>
            <a:pPr algn="just"/>
            <a:r>
              <a:rPr lang="en-US" sz="2800" dirty="0"/>
              <a:t>No Provision in HPLRA for mandatory revision of ROR after certain period. To be done as per requirement. </a:t>
            </a:r>
          </a:p>
          <a:p>
            <a:pPr algn="just"/>
            <a:r>
              <a:rPr lang="en-US" sz="2800" dirty="0"/>
              <a:t>While revising ROR, resurvey may not be necessary. Settlement Manual also discourages resurveys as far as possible.</a:t>
            </a:r>
          </a:p>
          <a:p>
            <a:pPr algn="just"/>
            <a:r>
              <a:rPr lang="en-US" sz="2800" dirty="0"/>
              <a:t>Assessment of Land Revenue is to be revised after 20 Years (Sec. 57). No revision of ROR is necessary for reassessment of Land Revenue.</a:t>
            </a:r>
          </a:p>
          <a:p>
            <a:pPr algn="just"/>
            <a:r>
              <a:rPr lang="en-US" sz="2800" dirty="0"/>
              <a:t>Resurvey, revision of ROR, and reassessment together are called Settlement in HP which is a misnomer. Word ‘Settlement’ doesn’t appear in HPLRA.</a:t>
            </a:r>
          </a:p>
          <a:p>
            <a:endParaRPr lang="en-US" dirty="0"/>
          </a:p>
          <a:p>
            <a:pPr marL="0" indent="0">
              <a:buNone/>
            </a:pPr>
            <a:endParaRPr lang="en-IN" dirty="0"/>
          </a:p>
        </p:txBody>
      </p:sp>
      <p:sp>
        <p:nvSpPr>
          <p:cNvPr id="4" name="Slide Number Placeholder 3">
            <a:extLst>
              <a:ext uri="{FF2B5EF4-FFF2-40B4-BE49-F238E27FC236}">
                <a16:creationId xmlns:a16="http://schemas.microsoft.com/office/drawing/2014/main" id="{015444E3-44FC-442F-A0D1-28716FC0E03B}"/>
              </a:ext>
            </a:extLst>
          </p:cNvPr>
          <p:cNvSpPr>
            <a:spLocks noGrp="1"/>
          </p:cNvSpPr>
          <p:nvPr>
            <p:ph type="sldNum" sz="quarter" idx="12"/>
          </p:nvPr>
        </p:nvSpPr>
        <p:spPr/>
        <p:txBody>
          <a:bodyPr/>
          <a:lstStyle/>
          <a:p>
            <a:fld id="{E31375A4-56A4-47D6-9801-1991572033F7}" type="slidenum">
              <a:rPr lang="en-US" smtClean="0"/>
              <a:t>31</a:t>
            </a:fld>
            <a:endParaRPr lang="en-US"/>
          </a:p>
        </p:txBody>
      </p:sp>
    </p:spTree>
    <p:extLst>
      <p:ext uri="{BB962C8B-B14F-4D97-AF65-F5344CB8AC3E}">
        <p14:creationId xmlns:p14="http://schemas.microsoft.com/office/powerpoint/2010/main" val="265434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A8DB9-DA5B-4E84-964C-11C53F92A910}"/>
              </a:ext>
            </a:extLst>
          </p:cNvPr>
          <p:cNvSpPr>
            <a:spLocks noGrp="1"/>
          </p:cNvSpPr>
          <p:nvPr>
            <p:ph type="title"/>
          </p:nvPr>
        </p:nvSpPr>
        <p:spPr>
          <a:xfrm>
            <a:off x="1295400" y="503854"/>
            <a:ext cx="9601200" cy="724056"/>
          </a:xfrm>
        </p:spPr>
        <p:txBody>
          <a:bodyPr>
            <a:normAutofit/>
          </a:bodyPr>
          <a:lstStyle/>
          <a:p>
            <a:pPr algn="ctr"/>
            <a:r>
              <a:rPr lang="en-US" sz="4000" dirty="0"/>
              <a:t>Making of Periodical Records</a:t>
            </a:r>
            <a:endParaRPr lang="en-IN" sz="4000" dirty="0"/>
          </a:p>
        </p:txBody>
      </p:sp>
      <p:sp>
        <p:nvSpPr>
          <p:cNvPr id="3" name="Content Placeholder 2">
            <a:extLst>
              <a:ext uri="{FF2B5EF4-FFF2-40B4-BE49-F238E27FC236}">
                <a16:creationId xmlns:a16="http://schemas.microsoft.com/office/drawing/2014/main" id="{1091686F-41A4-486A-BAB4-70FD8E0B9BA5}"/>
              </a:ext>
            </a:extLst>
          </p:cNvPr>
          <p:cNvSpPr>
            <a:spLocks noGrp="1"/>
          </p:cNvSpPr>
          <p:nvPr>
            <p:ph idx="1"/>
          </p:nvPr>
        </p:nvSpPr>
        <p:spPr>
          <a:xfrm>
            <a:off x="592183" y="1227911"/>
            <a:ext cx="10992010" cy="4929050"/>
          </a:xfrm>
        </p:spPr>
        <p:txBody>
          <a:bodyPr>
            <a:normAutofit lnSpcReduction="10000"/>
          </a:bodyPr>
          <a:lstStyle/>
          <a:p>
            <a:pPr algn="just"/>
            <a:r>
              <a:rPr lang="en-US" sz="3200" dirty="0"/>
              <a:t>Periodical Record is made at interval prescribed by FC. (Sec. 34)</a:t>
            </a:r>
          </a:p>
          <a:p>
            <a:pPr algn="just"/>
            <a:r>
              <a:rPr lang="en-US" sz="3200" dirty="0"/>
              <a:t>It is an updated edition of ROR, made as per provisions of the Act</a:t>
            </a:r>
          </a:p>
          <a:p>
            <a:pPr algn="just"/>
            <a:r>
              <a:rPr lang="en-US" sz="3200" dirty="0"/>
              <a:t>Presumption of truth attached to periodical record also.</a:t>
            </a:r>
          </a:p>
          <a:p>
            <a:pPr algn="just"/>
            <a:r>
              <a:rPr lang="en-US" sz="3200" dirty="0"/>
              <a:t>All changes in ROR only through entry in mutation register and order of Revenue Officer after hearing the parties.(Sec. 35 &amp;36)</a:t>
            </a:r>
          </a:p>
          <a:p>
            <a:pPr algn="just"/>
            <a:r>
              <a:rPr lang="en-US" sz="3200" dirty="0"/>
              <a:t>Detailed rules laying down the procedure have not been made.</a:t>
            </a:r>
          </a:p>
          <a:p>
            <a:endParaRPr lang="en-IN" dirty="0"/>
          </a:p>
        </p:txBody>
      </p:sp>
      <p:sp>
        <p:nvSpPr>
          <p:cNvPr id="4" name="Slide Number Placeholder 3">
            <a:extLst>
              <a:ext uri="{FF2B5EF4-FFF2-40B4-BE49-F238E27FC236}">
                <a16:creationId xmlns:a16="http://schemas.microsoft.com/office/drawing/2014/main" id="{07F6F959-671A-4558-B388-4D791AF7C15D}"/>
              </a:ext>
            </a:extLst>
          </p:cNvPr>
          <p:cNvSpPr>
            <a:spLocks noGrp="1"/>
          </p:cNvSpPr>
          <p:nvPr>
            <p:ph type="sldNum" sz="quarter" idx="12"/>
          </p:nvPr>
        </p:nvSpPr>
        <p:spPr/>
        <p:txBody>
          <a:bodyPr/>
          <a:lstStyle/>
          <a:p>
            <a:fld id="{E31375A4-56A4-47D6-9801-1991572033F7}" type="slidenum">
              <a:rPr lang="en-US" smtClean="0"/>
              <a:t>32</a:t>
            </a:fld>
            <a:endParaRPr lang="en-US"/>
          </a:p>
        </p:txBody>
      </p:sp>
    </p:spTree>
    <p:extLst>
      <p:ext uri="{BB962C8B-B14F-4D97-AF65-F5344CB8AC3E}">
        <p14:creationId xmlns:p14="http://schemas.microsoft.com/office/powerpoint/2010/main" val="249373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17C5A-8744-4266-8D6B-B14C19030291}"/>
              </a:ext>
            </a:extLst>
          </p:cNvPr>
          <p:cNvSpPr>
            <a:spLocks noGrp="1"/>
          </p:cNvSpPr>
          <p:nvPr>
            <p:ph type="title"/>
          </p:nvPr>
        </p:nvSpPr>
        <p:spPr>
          <a:xfrm>
            <a:off x="1295400" y="503854"/>
            <a:ext cx="9601200" cy="836060"/>
          </a:xfrm>
        </p:spPr>
        <p:txBody>
          <a:bodyPr>
            <a:normAutofit/>
          </a:bodyPr>
          <a:lstStyle/>
          <a:p>
            <a:pPr algn="ctr"/>
            <a:r>
              <a:rPr lang="en-US" sz="4000" dirty="0"/>
              <a:t>Concept of Presumption of Truth</a:t>
            </a:r>
            <a:endParaRPr lang="en-IN" sz="4000" dirty="0"/>
          </a:p>
        </p:txBody>
      </p:sp>
      <p:sp>
        <p:nvSpPr>
          <p:cNvPr id="3" name="Content Placeholder 2">
            <a:extLst>
              <a:ext uri="{FF2B5EF4-FFF2-40B4-BE49-F238E27FC236}">
                <a16:creationId xmlns:a16="http://schemas.microsoft.com/office/drawing/2014/main" id="{63CF6940-3652-4E54-9D61-94A80E373E89}"/>
              </a:ext>
            </a:extLst>
          </p:cNvPr>
          <p:cNvSpPr>
            <a:spLocks noGrp="1"/>
          </p:cNvSpPr>
          <p:nvPr>
            <p:ph idx="1"/>
          </p:nvPr>
        </p:nvSpPr>
        <p:spPr>
          <a:xfrm>
            <a:off x="633743" y="1646238"/>
            <a:ext cx="10950449" cy="4546331"/>
          </a:xfrm>
        </p:spPr>
        <p:txBody>
          <a:bodyPr>
            <a:normAutofit/>
          </a:bodyPr>
          <a:lstStyle/>
          <a:p>
            <a:pPr algn="just"/>
            <a:r>
              <a:rPr lang="en-US" sz="2800" dirty="0"/>
              <a:t>An entry made in a record-of-rights </a:t>
            </a:r>
            <a:r>
              <a:rPr lang="en-US" sz="2800" b="1" dirty="0"/>
              <a:t>in accordance with the law </a:t>
            </a:r>
            <a:r>
              <a:rPr lang="en-US" sz="2800" dirty="0"/>
              <a:t>for the time being in force, or </a:t>
            </a:r>
            <a:r>
              <a:rPr lang="en-US" sz="2800" b="1" dirty="0"/>
              <a:t>periodical record in accordance with the provisions </a:t>
            </a:r>
            <a:r>
              <a:rPr lang="en-US" sz="2800" dirty="0"/>
              <a:t>of this Chapter and the rules thereunder, shall be presumed to be true </a:t>
            </a:r>
            <a:r>
              <a:rPr lang="en-US" sz="2800" b="1" dirty="0"/>
              <a:t>until the contrary is proved</a:t>
            </a:r>
            <a:r>
              <a:rPr lang="en-US" sz="2800" dirty="0"/>
              <a:t> or a new entry is lawfully substituted therefor. ( Sec. 45)</a:t>
            </a:r>
          </a:p>
          <a:p>
            <a:pPr algn="just"/>
            <a:r>
              <a:rPr lang="en-US" sz="2800" dirty="0"/>
              <a:t>Presumption is rebuttable. Onus is on the person challenging it.</a:t>
            </a:r>
          </a:p>
          <a:p>
            <a:pPr algn="just"/>
            <a:r>
              <a:rPr lang="en-US" sz="2800" dirty="0"/>
              <a:t>This provision makes ROR a very important record</a:t>
            </a:r>
          </a:p>
          <a:p>
            <a:pPr algn="just"/>
            <a:r>
              <a:rPr lang="en-US" sz="2800" dirty="0"/>
              <a:t>This presumption there because ROR is prepared through a legal process laid down in law, after hearing affected parties.</a:t>
            </a:r>
          </a:p>
          <a:p>
            <a:pPr algn="just"/>
            <a:endParaRPr lang="en-US" sz="2800" dirty="0"/>
          </a:p>
          <a:p>
            <a:pPr algn="just"/>
            <a:endParaRPr lang="en-IN" sz="2800" dirty="0"/>
          </a:p>
        </p:txBody>
      </p:sp>
      <p:sp>
        <p:nvSpPr>
          <p:cNvPr id="4" name="Slide Number Placeholder 3">
            <a:extLst>
              <a:ext uri="{FF2B5EF4-FFF2-40B4-BE49-F238E27FC236}">
                <a16:creationId xmlns:a16="http://schemas.microsoft.com/office/drawing/2014/main" id="{1141B055-6F66-4247-AD44-A401BC841BBB}"/>
              </a:ext>
            </a:extLst>
          </p:cNvPr>
          <p:cNvSpPr>
            <a:spLocks noGrp="1"/>
          </p:cNvSpPr>
          <p:nvPr>
            <p:ph type="sldNum" sz="quarter" idx="12"/>
          </p:nvPr>
        </p:nvSpPr>
        <p:spPr/>
        <p:txBody>
          <a:bodyPr/>
          <a:lstStyle/>
          <a:p>
            <a:fld id="{E31375A4-56A4-47D6-9801-1991572033F7}" type="slidenum">
              <a:rPr lang="en-US" smtClean="0"/>
              <a:t>33</a:t>
            </a:fld>
            <a:endParaRPr lang="en-US"/>
          </a:p>
        </p:txBody>
      </p:sp>
    </p:spTree>
    <p:extLst>
      <p:ext uri="{BB962C8B-B14F-4D97-AF65-F5344CB8AC3E}">
        <p14:creationId xmlns:p14="http://schemas.microsoft.com/office/powerpoint/2010/main" val="387027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3FEE1-C846-4CA2-BC7E-47C01FF79168}"/>
              </a:ext>
            </a:extLst>
          </p:cNvPr>
          <p:cNvSpPr>
            <a:spLocks noGrp="1"/>
          </p:cNvSpPr>
          <p:nvPr>
            <p:ph type="title"/>
          </p:nvPr>
        </p:nvSpPr>
        <p:spPr>
          <a:xfrm>
            <a:off x="1295400" y="503854"/>
            <a:ext cx="9601200" cy="537295"/>
          </a:xfrm>
        </p:spPr>
        <p:txBody>
          <a:bodyPr>
            <a:noAutofit/>
          </a:bodyPr>
          <a:lstStyle/>
          <a:p>
            <a:pPr algn="ctr"/>
            <a:r>
              <a:rPr lang="en-US" sz="4000" dirty="0"/>
              <a:t>Correction of ROR</a:t>
            </a:r>
            <a:endParaRPr lang="en-IN" sz="4000" dirty="0"/>
          </a:p>
        </p:txBody>
      </p:sp>
      <p:sp>
        <p:nvSpPr>
          <p:cNvPr id="3" name="Content Placeholder 2">
            <a:extLst>
              <a:ext uri="{FF2B5EF4-FFF2-40B4-BE49-F238E27FC236}">
                <a16:creationId xmlns:a16="http://schemas.microsoft.com/office/drawing/2014/main" id="{D0FEFED6-897C-4942-88C4-613EF26E68A4}"/>
              </a:ext>
            </a:extLst>
          </p:cNvPr>
          <p:cNvSpPr>
            <a:spLocks noGrp="1"/>
          </p:cNvSpPr>
          <p:nvPr>
            <p:ph idx="1"/>
          </p:nvPr>
        </p:nvSpPr>
        <p:spPr>
          <a:xfrm>
            <a:off x="588475" y="1041149"/>
            <a:ext cx="10995718" cy="5133314"/>
          </a:xfrm>
        </p:spPr>
        <p:txBody>
          <a:bodyPr>
            <a:normAutofit fontScale="85000" lnSpcReduction="10000"/>
          </a:bodyPr>
          <a:lstStyle/>
          <a:p>
            <a:pPr algn="just"/>
            <a:r>
              <a:rPr lang="en-US" sz="2900" dirty="0"/>
              <a:t>Powers of Revenue Officers to correct ROR are severely limited (Sec. 38)</a:t>
            </a:r>
          </a:p>
          <a:p>
            <a:pPr algn="just"/>
            <a:r>
              <a:rPr lang="en-US" sz="2900" dirty="0"/>
              <a:t>Entries can be changed only in following cases:</a:t>
            </a:r>
          </a:p>
          <a:p>
            <a:pPr marL="457200" indent="-457200" algn="just">
              <a:buFont typeface="+mj-lt"/>
              <a:buAutoNum type="alphaUcPeriod"/>
            </a:pPr>
            <a:r>
              <a:rPr lang="en-US" sz="2900" dirty="0"/>
              <a:t>Making entries in accordance with facts proved or admitted to have occurred</a:t>
            </a:r>
          </a:p>
          <a:p>
            <a:pPr marL="457200" indent="-457200" algn="just">
              <a:buFont typeface="+mj-lt"/>
              <a:buAutoNum type="alphaUcPeriod"/>
            </a:pPr>
            <a:r>
              <a:rPr lang="en-US" sz="2900" dirty="0"/>
              <a:t>Making entries in respect of government land in accordance with the order made by the Government or by a Revenue Officer not below Collector</a:t>
            </a:r>
          </a:p>
          <a:p>
            <a:pPr marL="457200" indent="-457200" algn="just">
              <a:buFont typeface="+mj-lt"/>
              <a:buAutoNum type="alphaUcPeriod"/>
            </a:pPr>
            <a:r>
              <a:rPr lang="en-US" sz="2900" dirty="0"/>
              <a:t>Making such entries as are agreed to by all the parties interested therein or are supported by a decree or order binding on those parties; and</a:t>
            </a:r>
          </a:p>
          <a:p>
            <a:pPr marL="457200" indent="-457200" algn="just">
              <a:buFont typeface="+mj-lt"/>
              <a:buAutoNum type="alphaUcPeriod"/>
            </a:pPr>
            <a:r>
              <a:rPr lang="en-US" sz="2900" dirty="0"/>
              <a:t>Making new maps where it is necessary to make them.</a:t>
            </a:r>
          </a:p>
          <a:p>
            <a:pPr algn="just"/>
            <a:r>
              <a:rPr lang="en-US" sz="2900" dirty="0"/>
              <a:t>No Provision to entertain a dispute on entry in ROR which is frequently done by Revenue Officers.</a:t>
            </a:r>
          </a:p>
          <a:p>
            <a:endParaRPr lang="en-IN" dirty="0"/>
          </a:p>
        </p:txBody>
      </p:sp>
      <p:sp>
        <p:nvSpPr>
          <p:cNvPr id="4" name="Slide Number Placeholder 3">
            <a:extLst>
              <a:ext uri="{FF2B5EF4-FFF2-40B4-BE49-F238E27FC236}">
                <a16:creationId xmlns:a16="http://schemas.microsoft.com/office/drawing/2014/main" id="{ABEF7985-D4C8-4989-B0F8-C6BD37413F2F}"/>
              </a:ext>
            </a:extLst>
          </p:cNvPr>
          <p:cNvSpPr>
            <a:spLocks noGrp="1"/>
          </p:cNvSpPr>
          <p:nvPr>
            <p:ph type="sldNum" sz="quarter" idx="12"/>
          </p:nvPr>
        </p:nvSpPr>
        <p:spPr/>
        <p:txBody>
          <a:bodyPr/>
          <a:lstStyle/>
          <a:p>
            <a:fld id="{E31375A4-56A4-47D6-9801-1991572033F7}" type="slidenum">
              <a:rPr lang="en-US" smtClean="0"/>
              <a:t>34</a:t>
            </a:fld>
            <a:endParaRPr lang="en-US"/>
          </a:p>
        </p:txBody>
      </p:sp>
    </p:spTree>
    <p:extLst>
      <p:ext uri="{BB962C8B-B14F-4D97-AF65-F5344CB8AC3E}">
        <p14:creationId xmlns:p14="http://schemas.microsoft.com/office/powerpoint/2010/main" val="421635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202D0-7540-4967-92DB-7BB4A7B5BA5B}"/>
              </a:ext>
            </a:extLst>
          </p:cNvPr>
          <p:cNvSpPr>
            <a:spLocks noGrp="1"/>
          </p:cNvSpPr>
          <p:nvPr>
            <p:ph type="title"/>
          </p:nvPr>
        </p:nvSpPr>
        <p:spPr>
          <a:xfrm>
            <a:off x="1295400" y="208230"/>
            <a:ext cx="9601200" cy="706170"/>
          </a:xfrm>
        </p:spPr>
        <p:txBody>
          <a:bodyPr>
            <a:noAutofit/>
          </a:bodyPr>
          <a:lstStyle/>
          <a:p>
            <a:pPr algn="ctr"/>
            <a:r>
              <a:rPr lang="en-US" sz="4000" dirty="0"/>
              <a:t>Appeal, Review, Revision</a:t>
            </a:r>
            <a:endParaRPr lang="en-IN" sz="4000" dirty="0"/>
          </a:p>
        </p:txBody>
      </p:sp>
      <p:sp>
        <p:nvSpPr>
          <p:cNvPr id="3" name="Content Placeholder 2">
            <a:extLst>
              <a:ext uri="{FF2B5EF4-FFF2-40B4-BE49-F238E27FC236}">
                <a16:creationId xmlns:a16="http://schemas.microsoft.com/office/drawing/2014/main" id="{8839E3D2-58F0-4813-B900-55C50466DD4F}"/>
              </a:ext>
            </a:extLst>
          </p:cNvPr>
          <p:cNvSpPr>
            <a:spLocks noGrp="1"/>
          </p:cNvSpPr>
          <p:nvPr>
            <p:ph idx="1"/>
          </p:nvPr>
        </p:nvSpPr>
        <p:spPr>
          <a:xfrm>
            <a:off x="588476" y="914400"/>
            <a:ext cx="10995718" cy="5278169"/>
          </a:xfrm>
        </p:spPr>
        <p:txBody>
          <a:bodyPr>
            <a:normAutofit/>
          </a:bodyPr>
          <a:lstStyle/>
          <a:p>
            <a:pPr algn="just"/>
            <a:r>
              <a:rPr lang="en-US" sz="2600" dirty="0"/>
              <a:t>When original order is confirmed in appeal, no further appeal</a:t>
            </a:r>
          </a:p>
          <a:p>
            <a:pPr algn="just"/>
            <a:r>
              <a:rPr lang="en-US" sz="2600" dirty="0"/>
              <a:t> Order of Commissioner is final. No further appeal</a:t>
            </a:r>
          </a:p>
          <a:p>
            <a:pPr algn="just"/>
            <a:r>
              <a:rPr lang="en-US" sz="2600" dirty="0"/>
              <a:t>A Revenue Officer may review his or his predecessor’s order</a:t>
            </a:r>
          </a:p>
          <a:p>
            <a:pPr algn="just"/>
            <a:r>
              <a:rPr lang="en-US" sz="2600" dirty="0"/>
              <a:t>No appeal against order refusing to review or confirming on review a previous order</a:t>
            </a:r>
          </a:p>
          <a:p>
            <a:pPr algn="just"/>
            <a:r>
              <a:rPr lang="en-US" sz="2600" dirty="0"/>
              <a:t>Commissioner or Collector may call for record of any case pending before, or disposed of by any Revenue Officer and may recommend modification or reversal to the F.C., who can pass any order he thinks fit.</a:t>
            </a:r>
          </a:p>
          <a:p>
            <a:pPr algn="just"/>
            <a:r>
              <a:rPr lang="en-US" sz="2600" dirty="0"/>
              <a:t>F.C. can call for record of any case and pass any order he thinks fit.</a:t>
            </a:r>
          </a:p>
          <a:p>
            <a:pPr algn="just"/>
            <a:r>
              <a:rPr lang="en-US" sz="2600" dirty="0"/>
              <a:t>No time limit for exercising power of revision</a:t>
            </a:r>
            <a:endParaRPr lang="en-IN" sz="2600" dirty="0"/>
          </a:p>
        </p:txBody>
      </p:sp>
      <p:sp>
        <p:nvSpPr>
          <p:cNvPr id="4" name="Slide Number Placeholder 3">
            <a:extLst>
              <a:ext uri="{FF2B5EF4-FFF2-40B4-BE49-F238E27FC236}">
                <a16:creationId xmlns:a16="http://schemas.microsoft.com/office/drawing/2014/main" id="{AF45B7C6-F4E4-4A91-BA3E-BDC49E21ABB7}"/>
              </a:ext>
            </a:extLst>
          </p:cNvPr>
          <p:cNvSpPr>
            <a:spLocks noGrp="1"/>
          </p:cNvSpPr>
          <p:nvPr>
            <p:ph type="sldNum" sz="quarter" idx="12"/>
          </p:nvPr>
        </p:nvSpPr>
        <p:spPr/>
        <p:txBody>
          <a:bodyPr/>
          <a:lstStyle/>
          <a:p>
            <a:fld id="{E31375A4-56A4-47D6-9801-1991572033F7}" type="slidenum">
              <a:rPr lang="en-US" smtClean="0"/>
              <a:t>35</a:t>
            </a:fld>
            <a:endParaRPr lang="en-US"/>
          </a:p>
        </p:txBody>
      </p:sp>
    </p:spTree>
    <p:extLst>
      <p:ext uri="{BB962C8B-B14F-4D97-AF65-F5344CB8AC3E}">
        <p14:creationId xmlns:p14="http://schemas.microsoft.com/office/powerpoint/2010/main" val="2031965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B138F-022C-489D-9984-F46E37954219}"/>
              </a:ext>
            </a:extLst>
          </p:cNvPr>
          <p:cNvSpPr>
            <a:spLocks noGrp="1"/>
          </p:cNvSpPr>
          <p:nvPr>
            <p:ph type="title"/>
          </p:nvPr>
        </p:nvSpPr>
        <p:spPr>
          <a:xfrm>
            <a:off x="1295400" y="503853"/>
            <a:ext cx="9601200" cy="845113"/>
          </a:xfrm>
        </p:spPr>
        <p:txBody>
          <a:bodyPr>
            <a:normAutofit/>
          </a:bodyPr>
          <a:lstStyle/>
          <a:p>
            <a:pPr algn="ctr"/>
            <a:r>
              <a:rPr lang="en-US" sz="4000" dirty="0"/>
              <a:t>Review and Revision under CPC</a:t>
            </a:r>
            <a:endParaRPr lang="en-IN" sz="4000" dirty="0"/>
          </a:p>
        </p:txBody>
      </p:sp>
      <p:sp>
        <p:nvSpPr>
          <p:cNvPr id="3" name="Content Placeholder 2">
            <a:extLst>
              <a:ext uri="{FF2B5EF4-FFF2-40B4-BE49-F238E27FC236}">
                <a16:creationId xmlns:a16="http://schemas.microsoft.com/office/drawing/2014/main" id="{2D26D0FC-ED55-411F-91DA-1D7C53E1BD4B}"/>
              </a:ext>
            </a:extLst>
          </p:cNvPr>
          <p:cNvSpPr>
            <a:spLocks noGrp="1"/>
          </p:cNvSpPr>
          <p:nvPr>
            <p:ph idx="1"/>
          </p:nvPr>
        </p:nvSpPr>
        <p:spPr>
          <a:xfrm>
            <a:off x="624689" y="1548143"/>
            <a:ext cx="10959504" cy="4644428"/>
          </a:xfrm>
        </p:spPr>
        <p:txBody>
          <a:bodyPr>
            <a:normAutofit lnSpcReduction="10000"/>
          </a:bodyPr>
          <a:lstStyle/>
          <a:p>
            <a:pPr marL="0" indent="0" algn="just">
              <a:buNone/>
            </a:pPr>
            <a:r>
              <a:rPr lang="en-US" sz="3200" b="1" dirty="0"/>
              <a:t>Conditions for seeking Review under CPC</a:t>
            </a:r>
            <a:r>
              <a:rPr lang="en-US" sz="3200" dirty="0"/>
              <a:t> </a:t>
            </a:r>
            <a:r>
              <a:rPr lang="en-US" sz="3200" b="1" dirty="0"/>
              <a:t>(Sec. 114,Order XLVII) </a:t>
            </a:r>
            <a:endParaRPr lang="en-US" sz="3200" dirty="0"/>
          </a:p>
          <a:p>
            <a:pPr algn="just"/>
            <a:r>
              <a:rPr lang="en-US" sz="3200" dirty="0"/>
              <a:t>Discovery by the applicant of new and important matter or evidence which after the exercise of due diligence was not within his knowledge or could not be produced by him at the time when the decree was passed or order made.</a:t>
            </a:r>
          </a:p>
          <a:p>
            <a:pPr algn="just"/>
            <a:r>
              <a:rPr lang="en-US" sz="3200" dirty="0"/>
              <a:t>On account of some mistake or error apparent on the face of the record.</a:t>
            </a:r>
          </a:p>
          <a:p>
            <a:pPr algn="just"/>
            <a:r>
              <a:rPr lang="en-US" sz="3200" dirty="0"/>
              <a:t>For any other sufficient reason.</a:t>
            </a:r>
          </a:p>
        </p:txBody>
      </p:sp>
      <p:sp>
        <p:nvSpPr>
          <p:cNvPr id="4" name="Slide Number Placeholder 3">
            <a:extLst>
              <a:ext uri="{FF2B5EF4-FFF2-40B4-BE49-F238E27FC236}">
                <a16:creationId xmlns:a16="http://schemas.microsoft.com/office/drawing/2014/main" id="{800EFA68-9D9C-4C34-8167-95DD1421CFCE}"/>
              </a:ext>
            </a:extLst>
          </p:cNvPr>
          <p:cNvSpPr>
            <a:spLocks noGrp="1"/>
          </p:cNvSpPr>
          <p:nvPr>
            <p:ph type="sldNum" sz="quarter" idx="12"/>
          </p:nvPr>
        </p:nvSpPr>
        <p:spPr/>
        <p:txBody>
          <a:bodyPr/>
          <a:lstStyle/>
          <a:p>
            <a:fld id="{E31375A4-56A4-47D6-9801-1991572033F7}" type="slidenum">
              <a:rPr lang="en-US" smtClean="0"/>
              <a:t>36</a:t>
            </a:fld>
            <a:endParaRPr lang="en-US"/>
          </a:p>
        </p:txBody>
      </p:sp>
    </p:spTree>
    <p:extLst>
      <p:ext uri="{BB962C8B-B14F-4D97-AF65-F5344CB8AC3E}">
        <p14:creationId xmlns:p14="http://schemas.microsoft.com/office/powerpoint/2010/main" val="1090100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841D3-347C-4C59-988F-1D0FAEB46FF5}"/>
              </a:ext>
            </a:extLst>
          </p:cNvPr>
          <p:cNvSpPr>
            <a:spLocks noGrp="1"/>
          </p:cNvSpPr>
          <p:nvPr>
            <p:ph type="title"/>
          </p:nvPr>
        </p:nvSpPr>
        <p:spPr>
          <a:xfrm>
            <a:off x="1295400" y="503853"/>
            <a:ext cx="9601200" cy="673097"/>
          </a:xfrm>
        </p:spPr>
        <p:txBody>
          <a:bodyPr>
            <a:normAutofit/>
          </a:bodyPr>
          <a:lstStyle/>
          <a:p>
            <a:pPr algn="ctr"/>
            <a:r>
              <a:rPr lang="en-US" sz="4000" dirty="0"/>
              <a:t>Review and Revision under CPC</a:t>
            </a:r>
            <a:endParaRPr lang="en-IN" sz="4000" dirty="0"/>
          </a:p>
        </p:txBody>
      </p:sp>
      <p:sp>
        <p:nvSpPr>
          <p:cNvPr id="3" name="Content Placeholder 2">
            <a:extLst>
              <a:ext uri="{FF2B5EF4-FFF2-40B4-BE49-F238E27FC236}">
                <a16:creationId xmlns:a16="http://schemas.microsoft.com/office/drawing/2014/main" id="{4141F661-AB3B-492D-9CD9-1F216A5353E8}"/>
              </a:ext>
            </a:extLst>
          </p:cNvPr>
          <p:cNvSpPr>
            <a:spLocks noGrp="1"/>
          </p:cNvSpPr>
          <p:nvPr>
            <p:ph idx="1"/>
          </p:nvPr>
        </p:nvSpPr>
        <p:spPr>
          <a:xfrm>
            <a:off x="633743" y="1176950"/>
            <a:ext cx="10950450" cy="4988459"/>
          </a:xfrm>
        </p:spPr>
        <p:txBody>
          <a:bodyPr>
            <a:normAutofit fontScale="92500"/>
          </a:bodyPr>
          <a:lstStyle/>
          <a:p>
            <a:pPr marL="0" indent="0" algn="just">
              <a:buNone/>
            </a:pPr>
            <a:r>
              <a:rPr lang="en-US" sz="3200" b="1" dirty="0"/>
              <a:t>Conditions for Revision by High Court under CPC (Sec. 115)</a:t>
            </a:r>
          </a:p>
          <a:p>
            <a:pPr algn="just"/>
            <a:r>
              <a:rPr lang="en-US" sz="3200" dirty="0"/>
              <a:t>Case has been decided by any Court in which no appeal lies.</a:t>
            </a:r>
          </a:p>
          <a:p>
            <a:pPr algn="just"/>
            <a:r>
              <a:rPr lang="en-US" sz="3200" dirty="0"/>
              <a:t>Subordinate court has exercised jurisdiction not vested in it </a:t>
            </a:r>
          </a:p>
          <a:p>
            <a:pPr algn="just"/>
            <a:r>
              <a:rPr lang="en-US" sz="3200" dirty="0"/>
              <a:t>Failed to exercise jurisdiction that is vested in it </a:t>
            </a:r>
          </a:p>
          <a:p>
            <a:pPr algn="just"/>
            <a:r>
              <a:rPr lang="en-US" sz="3200" dirty="0"/>
              <a:t>Have acted illegally or with material irregularity</a:t>
            </a:r>
          </a:p>
          <a:p>
            <a:pPr algn="just"/>
            <a:r>
              <a:rPr lang="en-US" sz="3200" dirty="0"/>
              <a:t>High Court cannot interfere on grounds that order is erroneous or not in accordance with law</a:t>
            </a:r>
          </a:p>
          <a:p>
            <a:endParaRPr lang="en-IN" dirty="0"/>
          </a:p>
        </p:txBody>
      </p:sp>
      <p:sp>
        <p:nvSpPr>
          <p:cNvPr id="4" name="Slide Number Placeholder 3">
            <a:extLst>
              <a:ext uri="{FF2B5EF4-FFF2-40B4-BE49-F238E27FC236}">
                <a16:creationId xmlns:a16="http://schemas.microsoft.com/office/drawing/2014/main" id="{BA18C04E-2597-4C6C-A785-648DEB3DFDDA}"/>
              </a:ext>
            </a:extLst>
          </p:cNvPr>
          <p:cNvSpPr>
            <a:spLocks noGrp="1"/>
          </p:cNvSpPr>
          <p:nvPr>
            <p:ph type="sldNum" sz="quarter" idx="12"/>
          </p:nvPr>
        </p:nvSpPr>
        <p:spPr/>
        <p:txBody>
          <a:bodyPr/>
          <a:lstStyle/>
          <a:p>
            <a:fld id="{E31375A4-56A4-47D6-9801-1991572033F7}" type="slidenum">
              <a:rPr lang="en-US" smtClean="0"/>
              <a:t>37</a:t>
            </a:fld>
            <a:endParaRPr lang="en-US"/>
          </a:p>
        </p:txBody>
      </p:sp>
    </p:spTree>
    <p:extLst>
      <p:ext uri="{BB962C8B-B14F-4D97-AF65-F5344CB8AC3E}">
        <p14:creationId xmlns:p14="http://schemas.microsoft.com/office/powerpoint/2010/main" val="278813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9D66F-94FC-4E50-B211-70346DE139B1}"/>
              </a:ext>
            </a:extLst>
          </p:cNvPr>
          <p:cNvSpPr>
            <a:spLocks noGrp="1"/>
          </p:cNvSpPr>
          <p:nvPr>
            <p:ph type="title"/>
          </p:nvPr>
        </p:nvSpPr>
        <p:spPr>
          <a:xfrm>
            <a:off x="607807" y="503854"/>
            <a:ext cx="10976386" cy="643908"/>
          </a:xfrm>
        </p:spPr>
        <p:txBody>
          <a:bodyPr>
            <a:noAutofit/>
          </a:bodyPr>
          <a:lstStyle/>
          <a:p>
            <a:pPr algn="ctr"/>
            <a:r>
              <a:rPr lang="en-US" sz="4000" dirty="0"/>
              <a:t>Effects of Power of Review and Revision</a:t>
            </a:r>
            <a:endParaRPr lang="en-IN" sz="4000" dirty="0"/>
          </a:p>
        </p:txBody>
      </p:sp>
      <p:sp>
        <p:nvSpPr>
          <p:cNvPr id="3" name="Content Placeholder 2">
            <a:extLst>
              <a:ext uri="{FF2B5EF4-FFF2-40B4-BE49-F238E27FC236}">
                <a16:creationId xmlns:a16="http://schemas.microsoft.com/office/drawing/2014/main" id="{8E02B6DC-3456-47A7-91A1-0BEBA0697DD1}"/>
              </a:ext>
            </a:extLst>
          </p:cNvPr>
          <p:cNvSpPr>
            <a:spLocks noGrp="1"/>
          </p:cNvSpPr>
          <p:nvPr>
            <p:ph idx="1"/>
          </p:nvPr>
        </p:nvSpPr>
        <p:spPr>
          <a:xfrm>
            <a:off x="588475" y="1050202"/>
            <a:ext cx="10995718" cy="5239477"/>
          </a:xfrm>
        </p:spPr>
        <p:txBody>
          <a:bodyPr>
            <a:noAutofit/>
          </a:bodyPr>
          <a:lstStyle/>
          <a:p>
            <a:pPr algn="just"/>
            <a:r>
              <a:rPr lang="en-US" sz="2750" dirty="0"/>
              <a:t>Revenue Officer decides only entry to be made in ROR not the civil right. Irrespective of his order, he can not dispossess any body of land</a:t>
            </a:r>
          </a:p>
          <a:p>
            <a:pPr algn="just"/>
            <a:r>
              <a:rPr lang="en-US" sz="2750" dirty="0"/>
              <a:t>Final adjudication on civil rights is done by civil court. Aggrieved party has option to seek remedy in civil court.</a:t>
            </a:r>
          </a:p>
          <a:p>
            <a:pPr algn="just"/>
            <a:r>
              <a:rPr lang="en-US" sz="2750" dirty="0"/>
              <a:t>Powers of  review and revision in HPLRA are very wide, which prolong the litigation causing misery to rightful claimant of a right.</a:t>
            </a:r>
          </a:p>
          <a:p>
            <a:pPr algn="just"/>
            <a:r>
              <a:rPr lang="en-US" sz="2750" dirty="0"/>
              <a:t>Conditions for review and revision given in the CPC should be incorporated in the rules under Sec. 18 of HPLRA</a:t>
            </a:r>
          </a:p>
          <a:p>
            <a:pPr algn="just"/>
            <a:r>
              <a:rPr lang="en-US" sz="2750" dirty="0"/>
              <a:t>In West Bengal and Karnataka, only one appeal is allowed. No provision for review or revision.</a:t>
            </a:r>
            <a:endParaRPr lang="en-IN" sz="2750" dirty="0"/>
          </a:p>
        </p:txBody>
      </p:sp>
      <p:sp>
        <p:nvSpPr>
          <p:cNvPr id="4" name="Slide Number Placeholder 3">
            <a:extLst>
              <a:ext uri="{FF2B5EF4-FFF2-40B4-BE49-F238E27FC236}">
                <a16:creationId xmlns:a16="http://schemas.microsoft.com/office/drawing/2014/main" id="{2B711386-187F-4F77-89B5-E127EFED4C4D}"/>
              </a:ext>
            </a:extLst>
          </p:cNvPr>
          <p:cNvSpPr>
            <a:spLocks noGrp="1"/>
          </p:cNvSpPr>
          <p:nvPr>
            <p:ph type="sldNum" sz="quarter" idx="12"/>
          </p:nvPr>
        </p:nvSpPr>
        <p:spPr/>
        <p:txBody>
          <a:bodyPr/>
          <a:lstStyle/>
          <a:p>
            <a:fld id="{E31375A4-56A4-47D6-9801-1991572033F7}" type="slidenum">
              <a:rPr lang="en-US" smtClean="0"/>
              <a:t>38</a:t>
            </a:fld>
            <a:endParaRPr lang="en-US" dirty="0"/>
          </a:p>
        </p:txBody>
      </p:sp>
    </p:spTree>
    <p:extLst>
      <p:ext uri="{BB962C8B-B14F-4D97-AF65-F5344CB8AC3E}">
        <p14:creationId xmlns:p14="http://schemas.microsoft.com/office/powerpoint/2010/main" val="86705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7A67E-C194-47D3-8A2C-14F8EDC87191}"/>
              </a:ext>
            </a:extLst>
          </p:cNvPr>
          <p:cNvSpPr>
            <a:spLocks noGrp="1"/>
          </p:cNvSpPr>
          <p:nvPr>
            <p:ph type="title"/>
          </p:nvPr>
        </p:nvSpPr>
        <p:spPr>
          <a:xfrm>
            <a:off x="1295400" y="503853"/>
            <a:ext cx="9601200" cy="473921"/>
          </a:xfrm>
        </p:spPr>
        <p:txBody>
          <a:bodyPr>
            <a:normAutofit fontScale="90000"/>
          </a:bodyPr>
          <a:lstStyle/>
          <a:p>
            <a:pPr algn="ctr"/>
            <a:r>
              <a:rPr lang="en-US" sz="4000" dirty="0"/>
              <a:t>Jurisdiction of Civil Courts</a:t>
            </a:r>
            <a:endParaRPr lang="en-IN" sz="4000" dirty="0"/>
          </a:p>
        </p:txBody>
      </p:sp>
      <p:sp>
        <p:nvSpPr>
          <p:cNvPr id="3" name="Content Placeholder 2">
            <a:extLst>
              <a:ext uri="{FF2B5EF4-FFF2-40B4-BE49-F238E27FC236}">
                <a16:creationId xmlns:a16="http://schemas.microsoft.com/office/drawing/2014/main" id="{07639EFF-3AEE-471A-9F08-C3BCF1B2FCFE}"/>
              </a:ext>
            </a:extLst>
          </p:cNvPr>
          <p:cNvSpPr>
            <a:spLocks noGrp="1"/>
          </p:cNvSpPr>
          <p:nvPr>
            <p:ph idx="1"/>
          </p:nvPr>
        </p:nvSpPr>
        <p:spPr>
          <a:xfrm>
            <a:off x="570367" y="1140738"/>
            <a:ext cx="11013825" cy="5069940"/>
          </a:xfrm>
        </p:spPr>
        <p:txBody>
          <a:bodyPr>
            <a:normAutofit fontScale="92500" lnSpcReduction="20000"/>
          </a:bodyPr>
          <a:lstStyle/>
          <a:p>
            <a:pPr marL="0" indent="0" algn="ctr">
              <a:buNone/>
            </a:pPr>
            <a:r>
              <a:rPr lang="en-US" sz="3000" b="1" dirty="0"/>
              <a:t>Provisions in HPLRA</a:t>
            </a:r>
          </a:p>
          <a:p>
            <a:pPr algn="just"/>
            <a:r>
              <a:rPr lang="en-US" sz="2600" b="1" dirty="0"/>
              <a:t>Except as otherwise provided by this Act-</a:t>
            </a:r>
          </a:p>
          <a:p>
            <a:pPr algn="just">
              <a:buFont typeface="Courier New" panose="02070309020205020404" pitchFamily="49" charset="0"/>
              <a:buChar char="o"/>
            </a:pPr>
            <a:r>
              <a:rPr lang="en-US" sz="2600" dirty="0"/>
              <a:t>A Civil Court shall not have jurisdiction in any matter in which State Government or a Revenue Officer is empowered by this Act, to dispose of or to take cognizance of the manner in which State Government or Revenue Officer exercises any powers vested in it. Sec. {171(1)}</a:t>
            </a:r>
          </a:p>
          <a:p>
            <a:pPr algn="just">
              <a:buFont typeface="Courier New" panose="02070309020205020404" pitchFamily="49" charset="0"/>
              <a:buChar char="o"/>
            </a:pPr>
            <a:r>
              <a:rPr lang="en-US" sz="2600" dirty="0"/>
              <a:t>A Civil Court shall not exercise jurisdiction over matters listed in Sec. {171(2)}</a:t>
            </a:r>
          </a:p>
          <a:p>
            <a:pPr algn="just">
              <a:buFont typeface="Wingdings" panose="05000000000000000000" pitchFamily="2" charset="2"/>
              <a:buChar char="§"/>
            </a:pPr>
            <a:r>
              <a:rPr lang="en-US" sz="2600" dirty="0"/>
              <a:t>If any person considers himself aggrieved as to any right of which he is in possession by an entry in a record of rights or in a periodical record, he may institute a suit for a declaration of his right under chapter VI of the Specific Relief Act, 1963 (Sec. 46)</a:t>
            </a:r>
          </a:p>
          <a:p>
            <a:pPr algn="just">
              <a:buFont typeface="Wingdings" panose="05000000000000000000" pitchFamily="2" charset="2"/>
              <a:buChar char="§"/>
            </a:pPr>
            <a:r>
              <a:rPr lang="en-US" sz="2600" dirty="0"/>
              <a:t>A person denying his liability for arrear of Land Revenue can pay the same under protest and, institute a suit in a Civil Court for the recovery of the amount so paid. (Sec. 84)</a:t>
            </a:r>
          </a:p>
          <a:p>
            <a:endParaRPr lang="en-US" dirty="0"/>
          </a:p>
        </p:txBody>
      </p:sp>
      <p:sp>
        <p:nvSpPr>
          <p:cNvPr id="4" name="Slide Number Placeholder 3">
            <a:extLst>
              <a:ext uri="{FF2B5EF4-FFF2-40B4-BE49-F238E27FC236}">
                <a16:creationId xmlns:a16="http://schemas.microsoft.com/office/drawing/2014/main" id="{4F0E6C9F-BB67-4BBC-9D02-7A22AF0D37BD}"/>
              </a:ext>
            </a:extLst>
          </p:cNvPr>
          <p:cNvSpPr>
            <a:spLocks noGrp="1"/>
          </p:cNvSpPr>
          <p:nvPr>
            <p:ph type="sldNum" sz="quarter" idx="12"/>
          </p:nvPr>
        </p:nvSpPr>
        <p:spPr/>
        <p:txBody>
          <a:bodyPr/>
          <a:lstStyle/>
          <a:p>
            <a:fld id="{E31375A4-56A4-47D6-9801-1991572033F7}" type="slidenum">
              <a:rPr lang="en-US" smtClean="0"/>
              <a:t>39</a:t>
            </a:fld>
            <a:endParaRPr lang="en-US"/>
          </a:p>
        </p:txBody>
      </p:sp>
    </p:spTree>
    <p:extLst>
      <p:ext uri="{BB962C8B-B14F-4D97-AF65-F5344CB8AC3E}">
        <p14:creationId xmlns:p14="http://schemas.microsoft.com/office/powerpoint/2010/main" val="2259291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D1F80-76E2-4A94-BA59-A81DBD1AB781}"/>
              </a:ext>
            </a:extLst>
          </p:cNvPr>
          <p:cNvSpPr>
            <a:spLocks noGrp="1"/>
          </p:cNvSpPr>
          <p:nvPr>
            <p:ph type="title"/>
          </p:nvPr>
        </p:nvSpPr>
        <p:spPr>
          <a:xfrm>
            <a:off x="606581" y="503853"/>
            <a:ext cx="10977611" cy="917541"/>
          </a:xfrm>
        </p:spPr>
        <p:txBody>
          <a:bodyPr>
            <a:normAutofit/>
          </a:bodyPr>
          <a:lstStyle/>
          <a:p>
            <a:pPr algn="ctr"/>
            <a:r>
              <a:rPr lang="en-US" sz="4000" dirty="0"/>
              <a:t>Disciplines Related to Land Administration</a:t>
            </a:r>
            <a:endParaRPr lang="en-IN" sz="4000" dirty="0"/>
          </a:p>
        </p:txBody>
      </p:sp>
      <p:sp>
        <p:nvSpPr>
          <p:cNvPr id="3" name="Content Placeholder 2">
            <a:extLst>
              <a:ext uri="{FF2B5EF4-FFF2-40B4-BE49-F238E27FC236}">
                <a16:creationId xmlns:a16="http://schemas.microsoft.com/office/drawing/2014/main" id="{06CCA553-3E84-481D-9D60-486B88A7611E}"/>
              </a:ext>
            </a:extLst>
          </p:cNvPr>
          <p:cNvSpPr>
            <a:spLocks noGrp="1"/>
          </p:cNvSpPr>
          <p:nvPr>
            <p:ph sz="half" idx="1"/>
          </p:nvPr>
        </p:nvSpPr>
        <p:spPr>
          <a:xfrm>
            <a:off x="1295400" y="1981199"/>
            <a:ext cx="4572000" cy="4204448"/>
          </a:xfrm>
        </p:spPr>
        <p:txBody>
          <a:bodyPr>
            <a:normAutofit fontScale="92500" lnSpcReduction="20000"/>
          </a:bodyPr>
          <a:lstStyle/>
          <a:p>
            <a:r>
              <a:rPr lang="en-US" sz="2800" dirty="0"/>
              <a:t>Land Governance</a:t>
            </a:r>
          </a:p>
          <a:p>
            <a:r>
              <a:rPr lang="en-US" sz="2800" dirty="0"/>
              <a:t>Land Management</a:t>
            </a:r>
          </a:p>
          <a:p>
            <a:r>
              <a:rPr lang="en-US" sz="2800" dirty="0"/>
              <a:t>Land Administration </a:t>
            </a:r>
          </a:p>
          <a:p>
            <a:r>
              <a:rPr lang="en-US" sz="2800" dirty="0"/>
              <a:t>Land Laws and Policies</a:t>
            </a:r>
          </a:p>
          <a:p>
            <a:r>
              <a:rPr lang="en-US" sz="2800" dirty="0"/>
              <a:t>Land Economics</a:t>
            </a:r>
          </a:p>
          <a:p>
            <a:r>
              <a:rPr lang="en-US" sz="2800" dirty="0"/>
              <a:t>Land Markets</a:t>
            </a:r>
          </a:p>
          <a:p>
            <a:r>
              <a:rPr lang="en-US" sz="2800" dirty="0"/>
              <a:t>Land Tenures</a:t>
            </a:r>
          </a:p>
          <a:p>
            <a:r>
              <a:rPr lang="en-US" sz="2800" dirty="0"/>
              <a:t>Land Disputes Resolution</a:t>
            </a:r>
          </a:p>
          <a:p>
            <a:endParaRPr lang="en-US" sz="2800" dirty="0"/>
          </a:p>
          <a:p>
            <a:endParaRPr lang="en-US" sz="2800" dirty="0"/>
          </a:p>
          <a:p>
            <a:endParaRPr lang="en-US" sz="2800" dirty="0"/>
          </a:p>
          <a:p>
            <a:endParaRPr lang="en-IN" dirty="0"/>
          </a:p>
        </p:txBody>
      </p:sp>
      <p:sp>
        <p:nvSpPr>
          <p:cNvPr id="4" name="Content Placeholder 3">
            <a:extLst>
              <a:ext uri="{FF2B5EF4-FFF2-40B4-BE49-F238E27FC236}">
                <a16:creationId xmlns:a16="http://schemas.microsoft.com/office/drawing/2014/main" id="{0CF9E0C0-0D1B-4D94-9BA2-6FB6C27C9D22}"/>
              </a:ext>
            </a:extLst>
          </p:cNvPr>
          <p:cNvSpPr>
            <a:spLocks noGrp="1"/>
          </p:cNvSpPr>
          <p:nvPr>
            <p:ph sz="half" idx="2"/>
          </p:nvPr>
        </p:nvSpPr>
        <p:spPr>
          <a:xfrm>
            <a:off x="6324600" y="1981199"/>
            <a:ext cx="4572000" cy="4204448"/>
          </a:xfrm>
        </p:spPr>
        <p:txBody>
          <a:bodyPr>
            <a:normAutofit fontScale="92500" lnSpcReduction="20000"/>
          </a:bodyPr>
          <a:lstStyle/>
          <a:p>
            <a:r>
              <a:rPr lang="en-US" sz="2800" dirty="0"/>
              <a:t>Real Estate Management</a:t>
            </a:r>
          </a:p>
          <a:p>
            <a:r>
              <a:rPr lang="en-US" sz="2800" dirty="0"/>
              <a:t>Real Estate Regulation and Development</a:t>
            </a:r>
          </a:p>
          <a:p>
            <a:r>
              <a:rPr lang="en-US" sz="2800" dirty="0"/>
              <a:t>Land Information Systems</a:t>
            </a:r>
          </a:p>
          <a:p>
            <a:r>
              <a:rPr lang="en-US" sz="2800" dirty="0"/>
              <a:t>Cadastral Survey and Mapping</a:t>
            </a:r>
          </a:p>
          <a:p>
            <a:r>
              <a:rPr lang="en-US" sz="2800" dirty="0"/>
              <a:t>Geospatial Information Management</a:t>
            </a:r>
          </a:p>
          <a:p>
            <a:r>
              <a:rPr lang="en-US" sz="2800" dirty="0"/>
              <a:t>Land Title Register/Records</a:t>
            </a:r>
            <a:endParaRPr lang="en-IN" sz="2800" dirty="0"/>
          </a:p>
          <a:p>
            <a:endParaRPr lang="en-IN" dirty="0"/>
          </a:p>
        </p:txBody>
      </p:sp>
      <p:sp>
        <p:nvSpPr>
          <p:cNvPr id="5" name="Slide Number Placeholder 4">
            <a:extLst>
              <a:ext uri="{FF2B5EF4-FFF2-40B4-BE49-F238E27FC236}">
                <a16:creationId xmlns:a16="http://schemas.microsoft.com/office/drawing/2014/main" id="{123FDB4C-47A4-412A-8B39-B73DAC59DA92}"/>
              </a:ext>
            </a:extLst>
          </p:cNvPr>
          <p:cNvSpPr>
            <a:spLocks noGrp="1"/>
          </p:cNvSpPr>
          <p:nvPr>
            <p:ph type="sldNum" sz="quarter" idx="12"/>
          </p:nvPr>
        </p:nvSpPr>
        <p:spPr/>
        <p:txBody>
          <a:bodyPr/>
          <a:lstStyle/>
          <a:p>
            <a:fld id="{E31375A4-56A4-47D6-9801-1991572033F7}" type="slidenum">
              <a:rPr lang="en-US" smtClean="0"/>
              <a:t>4</a:t>
            </a:fld>
            <a:endParaRPr lang="en-US"/>
          </a:p>
        </p:txBody>
      </p:sp>
    </p:spTree>
    <p:extLst>
      <p:ext uri="{BB962C8B-B14F-4D97-AF65-F5344CB8AC3E}">
        <p14:creationId xmlns:p14="http://schemas.microsoft.com/office/powerpoint/2010/main" val="2664815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E1677-3683-4E56-A64B-67F0286B3E80}"/>
              </a:ext>
            </a:extLst>
          </p:cNvPr>
          <p:cNvSpPr>
            <a:spLocks noGrp="1"/>
          </p:cNvSpPr>
          <p:nvPr>
            <p:ph type="title"/>
          </p:nvPr>
        </p:nvSpPr>
        <p:spPr>
          <a:xfrm>
            <a:off x="1295400" y="503854"/>
            <a:ext cx="9601200" cy="799846"/>
          </a:xfrm>
        </p:spPr>
        <p:txBody>
          <a:bodyPr/>
          <a:lstStyle/>
          <a:p>
            <a:pPr algn="ctr"/>
            <a:r>
              <a:rPr lang="en-US" dirty="0"/>
              <a:t>Writ Jurisdiction</a:t>
            </a:r>
            <a:endParaRPr lang="en-IN" dirty="0"/>
          </a:p>
        </p:txBody>
      </p:sp>
      <p:sp>
        <p:nvSpPr>
          <p:cNvPr id="3" name="Content Placeholder 2">
            <a:extLst>
              <a:ext uri="{FF2B5EF4-FFF2-40B4-BE49-F238E27FC236}">
                <a16:creationId xmlns:a16="http://schemas.microsoft.com/office/drawing/2014/main" id="{7C09C22F-9AE1-4841-A5C0-69D9A3E2C67B}"/>
              </a:ext>
            </a:extLst>
          </p:cNvPr>
          <p:cNvSpPr>
            <a:spLocks noGrp="1"/>
          </p:cNvSpPr>
          <p:nvPr>
            <p:ph idx="1"/>
          </p:nvPr>
        </p:nvSpPr>
        <p:spPr>
          <a:xfrm>
            <a:off x="624689" y="1646238"/>
            <a:ext cx="10959504" cy="4528225"/>
          </a:xfrm>
        </p:spPr>
        <p:txBody>
          <a:bodyPr>
            <a:normAutofit fontScale="92500" lnSpcReduction="10000"/>
          </a:bodyPr>
          <a:lstStyle/>
          <a:p>
            <a:r>
              <a:rPr lang="en-US" sz="2900" b="1" dirty="0"/>
              <a:t>Writ Jurisdiction of Supreme Court (Article 32)</a:t>
            </a:r>
          </a:p>
          <a:p>
            <a:pPr marL="0" indent="0">
              <a:buNone/>
            </a:pPr>
            <a:r>
              <a:rPr lang="en-US" sz="2900" dirty="0"/>
              <a:t>“The Supreme Court shall have power to issue directions or orders or writs, including writs in the nature of habeas corpus, mandamus, prohibition, quo </a:t>
            </a:r>
            <a:r>
              <a:rPr lang="en-US" sz="2900" dirty="0" err="1"/>
              <a:t>warranto</a:t>
            </a:r>
            <a:r>
              <a:rPr lang="en-US" sz="2900" dirty="0"/>
              <a:t> and certiorari, whichever may be appropriate, for the enforcement of any of rights conferred by this Part.”</a:t>
            </a:r>
          </a:p>
          <a:p>
            <a:r>
              <a:rPr lang="en-US" sz="2900" b="1" dirty="0"/>
              <a:t>Writ Jurisdiction of High Court (Article 226)</a:t>
            </a:r>
          </a:p>
          <a:p>
            <a:pPr marL="0" indent="0">
              <a:buNone/>
            </a:pPr>
            <a:r>
              <a:rPr lang="en-US" sz="2900" dirty="0"/>
              <a:t>“High Court shall have powers, to issue to any person or authority, including any Government, directions, orders or writs, including writs in the nature of habeas corpus, mandamus, prohibitions, quo </a:t>
            </a:r>
            <a:r>
              <a:rPr lang="en-US" sz="2900" dirty="0" err="1"/>
              <a:t>warranto</a:t>
            </a:r>
            <a:r>
              <a:rPr lang="en-US" sz="2900" dirty="0"/>
              <a:t> and certiorari, or any of them, for the enforcement of any of the rights conferred by Part III and for any other purpose.”</a:t>
            </a:r>
          </a:p>
          <a:p>
            <a:pPr marL="0" indent="0">
              <a:buNone/>
            </a:pPr>
            <a:endParaRPr lang="en-IN" dirty="0"/>
          </a:p>
        </p:txBody>
      </p:sp>
      <p:sp>
        <p:nvSpPr>
          <p:cNvPr id="4" name="Slide Number Placeholder 3">
            <a:extLst>
              <a:ext uri="{FF2B5EF4-FFF2-40B4-BE49-F238E27FC236}">
                <a16:creationId xmlns:a16="http://schemas.microsoft.com/office/drawing/2014/main" id="{4F589647-99CB-4A74-99FE-8665DB173D97}"/>
              </a:ext>
            </a:extLst>
          </p:cNvPr>
          <p:cNvSpPr>
            <a:spLocks noGrp="1"/>
          </p:cNvSpPr>
          <p:nvPr>
            <p:ph type="sldNum" sz="quarter" idx="12"/>
          </p:nvPr>
        </p:nvSpPr>
        <p:spPr/>
        <p:txBody>
          <a:bodyPr/>
          <a:lstStyle/>
          <a:p>
            <a:fld id="{E31375A4-56A4-47D6-9801-1991572033F7}" type="slidenum">
              <a:rPr lang="en-US" smtClean="0"/>
              <a:t>40</a:t>
            </a:fld>
            <a:endParaRPr lang="en-US"/>
          </a:p>
        </p:txBody>
      </p:sp>
    </p:spTree>
    <p:extLst>
      <p:ext uri="{BB962C8B-B14F-4D97-AF65-F5344CB8AC3E}">
        <p14:creationId xmlns:p14="http://schemas.microsoft.com/office/powerpoint/2010/main" val="206137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7AAF8-DCDD-4510-9BAE-1BB9D7B4EA9D}"/>
              </a:ext>
            </a:extLst>
          </p:cNvPr>
          <p:cNvSpPr>
            <a:spLocks noGrp="1"/>
          </p:cNvSpPr>
          <p:nvPr>
            <p:ph type="title"/>
          </p:nvPr>
        </p:nvSpPr>
        <p:spPr>
          <a:xfrm>
            <a:off x="1295400" y="503854"/>
            <a:ext cx="9601200" cy="600670"/>
          </a:xfrm>
        </p:spPr>
        <p:txBody>
          <a:bodyPr/>
          <a:lstStyle/>
          <a:p>
            <a:pPr algn="ctr"/>
            <a:r>
              <a:rPr lang="en-US" dirty="0"/>
              <a:t>Remedies Available in a Civil Court</a:t>
            </a:r>
            <a:endParaRPr lang="en-IN" dirty="0"/>
          </a:p>
        </p:txBody>
      </p:sp>
      <p:sp>
        <p:nvSpPr>
          <p:cNvPr id="3" name="Content Placeholder 2">
            <a:extLst>
              <a:ext uri="{FF2B5EF4-FFF2-40B4-BE49-F238E27FC236}">
                <a16:creationId xmlns:a16="http://schemas.microsoft.com/office/drawing/2014/main" id="{E5AB0F8F-37D2-45A1-8D04-9A6B4CE8322D}"/>
              </a:ext>
            </a:extLst>
          </p:cNvPr>
          <p:cNvSpPr>
            <a:spLocks noGrp="1"/>
          </p:cNvSpPr>
          <p:nvPr>
            <p:ph idx="1"/>
          </p:nvPr>
        </p:nvSpPr>
        <p:spPr>
          <a:xfrm>
            <a:off x="615637" y="1104524"/>
            <a:ext cx="10968556" cy="5051831"/>
          </a:xfrm>
        </p:spPr>
        <p:txBody>
          <a:bodyPr>
            <a:normAutofit fontScale="92500" lnSpcReduction="10000"/>
          </a:bodyPr>
          <a:lstStyle/>
          <a:p>
            <a:pPr marL="0" indent="0">
              <a:buNone/>
            </a:pPr>
            <a:r>
              <a:rPr lang="en-US" sz="2800" b="1" dirty="0"/>
              <a:t>Remedies by a Civil Court</a:t>
            </a:r>
          </a:p>
          <a:p>
            <a:r>
              <a:rPr lang="en-US" sz="2800" b="1" dirty="0"/>
              <a:t>Damages</a:t>
            </a:r>
            <a:r>
              <a:rPr lang="en-US" sz="2800" dirty="0"/>
              <a:t>- monetary compensation payable by the defaulting party to the aggrieved party for the loss suffered by him.</a:t>
            </a:r>
          </a:p>
          <a:p>
            <a:pPr fontAlgn="base"/>
            <a:r>
              <a:rPr lang="en-US" sz="2800" b="1" dirty="0"/>
              <a:t>Temporary or Permanent Injunction- </a:t>
            </a:r>
            <a:r>
              <a:rPr lang="en-US" sz="2800" dirty="0"/>
              <a:t>defendant is prohibited from the assertion of a right, or from the commission of an act, which would be contrary to the rights of the person seeking the injunction.</a:t>
            </a:r>
          </a:p>
          <a:p>
            <a:r>
              <a:rPr lang="en-IN" sz="2800" b="1" dirty="0"/>
              <a:t>Specific Performance-</a:t>
            </a:r>
            <a:r>
              <a:rPr lang="en-US" sz="2800" b="1" dirty="0"/>
              <a:t> </a:t>
            </a:r>
            <a:r>
              <a:rPr lang="en-US" sz="2800" dirty="0"/>
              <a:t>In case of breach of a contract, the defaulting person must perform the contract according to its terms and stipulations. </a:t>
            </a:r>
          </a:p>
          <a:p>
            <a:r>
              <a:rPr lang="en-US" sz="2800" b="1" dirty="0"/>
              <a:t>Declaration- </a:t>
            </a:r>
            <a:r>
              <a:rPr lang="en-US" sz="2800" dirty="0"/>
              <a:t>In respect of a person’s right to property or in respect of any other right, which once passed, becomes binding on the world at large. </a:t>
            </a:r>
          </a:p>
          <a:p>
            <a:endParaRPr lang="en-IN" dirty="0"/>
          </a:p>
        </p:txBody>
      </p:sp>
      <p:sp>
        <p:nvSpPr>
          <p:cNvPr id="4" name="Slide Number Placeholder 3">
            <a:extLst>
              <a:ext uri="{FF2B5EF4-FFF2-40B4-BE49-F238E27FC236}">
                <a16:creationId xmlns:a16="http://schemas.microsoft.com/office/drawing/2014/main" id="{B4D749D4-1A05-4310-9308-855412D7DB77}"/>
              </a:ext>
            </a:extLst>
          </p:cNvPr>
          <p:cNvSpPr>
            <a:spLocks noGrp="1"/>
          </p:cNvSpPr>
          <p:nvPr>
            <p:ph type="sldNum" sz="quarter" idx="12"/>
          </p:nvPr>
        </p:nvSpPr>
        <p:spPr/>
        <p:txBody>
          <a:bodyPr/>
          <a:lstStyle/>
          <a:p>
            <a:fld id="{E31375A4-56A4-47D6-9801-1991572033F7}" type="slidenum">
              <a:rPr lang="en-US" smtClean="0"/>
              <a:t>41</a:t>
            </a:fld>
            <a:endParaRPr lang="en-US"/>
          </a:p>
        </p:txBody>
      </p:sp>
    </p:spTree>
    <p:extLst>
      <p:ext uri="{BB962C8B-B14F-4D97-AF65-F5344CB8AC3E}">
        <p14:creationId xmlns:p14="http://schemas.microsoft.com/office/powerpoint/2010/main" val="1227079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8029-34DE-4297-8043-D9EFCB9D6419}"/>
              </a:ext>
            </a:extLst>
          </p:cNvPr>
          <p:cNvSpPr>
            <a:spLocks noGrp="1"/>
          </p:cNvSpPr>
          <p:nvPr>
            <p:ph type="title"/>
          </p:nvPr>
        </p:nvSpPr>
        <p:spPr>
          <a:xfrm>
            <a:off x="1295400" y="503854"/>
            <a:ext cx="9601200" cy="691204"/>
          </a:xfrm>
        </p:spPr>
        <p:txBody>
          <a:bodyPr>
            <a:normAutofit/>
          </a:bodyPr>
          <a:lstStyle/>
          <a:p>
            <a:pPr algn="ctr"/>
            <a:r>
              <a:rPr lang="en-US" sz="4000" dirty="0"/>
              <a:t>Civil Court Vs Revenue Officer</a:t>
            </a:r>
            <a:endParaRPr lang="en-IN" sz="4000" dirty="0"/>
          </a:p>
        </p:txBody>
      </p:sp>
      <p:sp>
        <p:nvSpPr>
          <p:cNvPr id="3" name="Content Placeholder 2">
            <a:extLst>
              <a:ext uri="{FF2B5EF4-FFF2-40B4-BE49-F238E27FC236}">
                <a16:creationId xmlns:a16="http://schemas.microsoft.com/office/drawing/2014/main" id="{A70A7BD7-D630-471F-80CF-9089C6886B55}"/>
              </a:ext>
            </a:extLst>
          </p:cNvPr>
          <p:cNvSpPr>
            <a:spLocks noGrp="1"/>
          </p:cNvSpPr>
          <p:nvPr>
            <p:ph idx="1"/>
          </p:nvPr>
        </p:nvSpPr>
        <p:spPr>
          <a:xfrm>
            <a:off x="642795" y="1195058"/>
            <a:ext cx="10941397" cy="4988459"/>
          </a:xfrm>
        </p:spPr>
        <p:txBody>
          <a:bodyPr>
            <a:noAutofit/>
          </a:bodyPr>
          <a:lstStyle/>
          <a:p>
            <a:r>
              <a:rPr lang="en-US" sz="2800" dirty="0"/>
              <a:t>There is no conflict of powers of civil court and Revenue Officer</a:t>
            </a:r>
          </a:p>
          <a:p>
            <a:r>
              <a:rPr lang="en-US" sz="2800" dirty="0"/>
              <a:t>Revenue Officer competent to decide what entry to be made in ROR. Civil Court will not interfere in this process.</a:t>
            </a:r>
          </a:p>
          <a:p>
            <a:r>
              <a:rPr lang="en-US" sz="2800" dirty="0"/>
              <a:t>Civil Court is fully competent to decide title, give injunction or damages, which are beyond the powers of Revenue Officer</a:t>
            </a:r>
          </a:p>
          <a:p>
            <a:r>
              <a:rPr lang="en-US" sz="2800" dirty="0"/>
              <a:t>Entry in ROR gives only presumption of truth. Before Civil Court such entry is a piece of evidence. It may decide right after assessing all the available evidence.</a:t>
            </a:r>
          </a:p>
          <a:p>
            <a:r>
              <a:rPr lang="en-US" sz="2800" dirty="0"/>
              <a:t>Supreme Court and High Court can pass any order exercising their writ jurisdiction.</a:t>
            </a:r>
            <a:endParaRPr lang="en-IN" sz="2800" dirty="0"/>
          </a:p>
        </p:txBody>
      </p:sp>
      <p:sp>
        <p:nvSpPr>
          <p:cNvPr id="4" name="Slide Number Placeholder 3">
            <a:extLst>
              <a:ext uri="{FF2B5EF4-FFF2-40B4-BE49-F238E27FC236}">
                <a16:creationId xmlns:a16="http://schemas.microsoft.com/office/drawing/2014/main" id="{C9003502-0AE7-4671-B51A-A5CD41E52CF6}"/>
              </a:ext>
            </a:extLst>
          </p:cNvPr>
          <p:cNvSpPr>
            <a:spLocks noGrp="1"/>
          </p:cNvSpPr>
          <p:nvPr>
            <p:ph type="sldNum" sz="quarter" idx="12"/>
          </p:nvPr>
        </p:nvSpPr>
        <p:spPr/>
        <p:txBody>
          <a:bodyPr/>
          <a:lstStyle/>
          <a:p>
            <a:fld id="{E31375A4-56A4-47D6-9801-1991572033F7}" type="slidenum">
              <a:rPr lang="en-US" smtClean="0"/>
              <a:t>42</a:t>
            </a:fld>
            <a:endParaRPr lang="en-US"/>
          </a:p>
        </p:txBody>
      </p:sp>
    </p:spTree>
    <p:extLst>
      <p:ext uri="{BB962C8B-B14F-4D97-AF65-F5344CB8AC3E}">
        <p14:creationId xmlns:p14="http://schemas.microsoft.com/office/powerpoint/2010/main" val="2883659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2307518"/>
          </a:xfrm>
        </p:spPr>
        <p:txBody>
          <a:bodyPr>
            <a:normAutofit fontScale="90000"/>
          </a:bodyPr>
          <a:lstStyle/>
          <a:p>
            <a:pPr algn="ctr"/>
            <a:r>
              <a:rPr lang="en-US" dirty="0">
                <a:latin typeface="Algerian" panose="04020705040A02060702" pitchFamily="82" charset="0"/>
                <a:ea typeface="Cambria" panose="02040503050406030204" pitchFamily="18" charset="0"/>
              </a:rPr>
              <a:t>V</a:t>
            </a: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Conclusion</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1295400" y="5431536"/>
            <a:ext cx="9601200" cy="1080100"/>
          </a:xfrm>
        </p:spPr>
        <p:txBody>
          <a:bodyPr>
            <a:normAutofit/>
          </a:bodyPr>
          <a:lstStyle/>
          <a:p>
            <a:pPr algn="ct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1364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DA1E-2E7C-4213-9C08-F0AF06FC4FEE}"/>
              </a:ext>
            </a:extLst>
          </p:cNvPr>
          <p:cNvSpPr>
            <a:spLocks noGrp="1"/>
          </p:cNvSpPr>
          <p:nvPr>
            <p:ph type="title"/>
          </p:nvPr>
        </p:nvSpPr>
        <p:spPr>
          <a:xfrm>
            <a:off x="1295400" y="503854"/>
            <a:ext cx="9601200" cy="593426"/>
          </a:xfrm>
        </p:spPr>
        <p:txBody>
          <a:bodyPr>
            <a:noAutofit/>
          </a:bodyPr>
          <a:lstStyle/>
          <a:p>
            <a:pPr algn="ctr"/>
            <a:r>
              <a:rPr lang="en-US" sz="4000" dirty="0"/>
              <a:t>My Advice to Land Administrators</a:t>
            </a:r>
            <a:endParaRPr lang="en-IN" sz="4000" dirty="0"/>
          </a:p>
        </p:txBody>
      </p:sp>
      <p:sp>
        <p:nvSpPr>
          <p:cNvPr id="3" name="Content Placeholder 2">
            <a:extLst>
              <a:ext uri="{FF2B5EF4-FFF2-40B4-BE49-F238E27FC236}">
                <a16:creationId xmlns:a16="http://schemas.microsoft.com/office/drawing/2014/main" id="{F8F83222-EFDC-436F-917D-31B6829A61F9}"/>
              </a:ext>
            </a:extLst>
          </p:cNvPr>
          <p:cNvSpPr>
            <a:spLocks noGrp="1"/>
          </p:cNvSpPr>
          <p:nvPr>
            <p:ph idx="1"/>
          </p:nvPr>
        </p:nvSpPr>
        <p:spPr>
          <a:xfrm>
            <a:off x="609600" y="1097280"/>
            <a:ext cx="10937966" cy="5078052"/>
          </a:xfrm>
        </p:spPr>
        <p:txBody>
          <a:bodyPr>
            <a:normAutofit fontScale="40000" lnSpcReduction="20000"/>
          </a:bodyPr>
          <a:lstStyle/>
          <a:p>
            <a:pPr algn="just">
              <a:lnSpc>
                <a:spcPct val="170000"/>
              </a:lnSpc>
              <a:spcBef>
                <a:spcPts val="0"/>
              </a:spcBef>
            </a:pPr>
            <a:r>
              <a:rPr lang="en-US" sz="6000" dirty="0"/>
              <a:t>Don’t get enamored by old British Manuals, Settlement Reports, Gazetteers etc. Those are more relevant for historians than for modern Administrators.</a:t>
            </a:r>
          </a:p>
          <a:p>
            <a:pPr algn="just">
              <a:lnSpc>
                <a:spcPct val="170000"/>
              </a:lnSpc>
              <a:spcBef>
                <a:spcPts val="0"/>
              </a:spcBef>
            </a:pPr>
            <a:r>
              <a:rPr lang="en-US" sz="6000" dirty="0"/>
              <a:t>British had no experience of Land Revenue System and Codification of Laws because none existed in their country.</a:t>
            </a:r>
          </a:p>
          <a:p>
            <a:pPr algn="just">
              <a:lnSpc>
                <a:spcPct val="170000"/>
              </a:lnSpc>
              <a:spcBef>
                <a:spcPts val="0"/>
              </a:spcBef>
            </a:pPr>
            <a:r>
              <a:rPr lang="en-US" sz="6000" dirty="0"/>
              <a:t>All the laws, manuals, procedures have been created to recover maximum land revenue which has no significance now.</a:t>
            </a:r>
          </a:p>
          <a:p>
            <a:pPr algn="just">
              <a:lnSpc>
                <a:spcPct val="170000"/>
              </a:lnSpc>
              <a:spcBef>
                <a:spcPts val="0"/>
              </a:spcBef>
            </a:pPr>
            <a:r>
              <a:rPr lang="en-US" sz="6000" dirty="0"/>
              <a:t>All the provisions relating to assessment, assignment, remission, recovery of land revenue are almost irrelevant now. Don’t waste your time and effort on these provisions.</a:t>
            </a:r>
          </a:p>
          <a:p>
            <a:pPr marL="0" indent="0" algn="just">
              <a:buNone/>
            </a:pPr>
            <a:endParaRPr lang="en-IN" dirty="0"/>
          </a:p>
        </p:txBody>
      </p:sp>
      <p:sp>
        <p:nvSpPr>
          <p:cNvPr id="5" name="Slide Number Placeholder 4">
            <a:extLst>
              <a:ext uri="{FF2B5EF4-FFF2-40B4-BE49-F238E27FC236}">
                <a16:creationId xmlns:a16="http://schemas.microsoft.com/office/drawing/2014/main" id="{26A33C0D-E9E5-4EC1-ABE2-E5A1CBB356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604427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07263-2EBB-41C5-AFB0-CB51AE4E8D9A}"/>
              </a:ext>
            </a:extLst>
          </p:cNvPr>
          <p:cNvSpPr>
            <a:spLocks noGrp="1"/>
          </p:cNvSpPr>
          <p:nvPr>
            <p:ph type="title"/>
          </p:nvPr>
        </p:nvSpPr>
        <p:spPr>
          <a:xfrm>
            <a:off x="627017" y="503853"/>
            <a:ext cx="10937966" cy="506341"/>
          </a:xfrm>
        </p:spPr>
        <p:txBody>
          <a:bodyPr>
            <a:noAutofit/>
          </a:bodyPr>
          <a:lstStyle/>
          <a:p>
            <a:pPr algn="ctr"/>
            <a:r>
              <a:rPr lang="en-US" sz="4000" dirty="0"/>
              <a:t>My Advice to Land Administrators</a:t>
            </a:r>
            <a:endParaRPr lang="en-IN" sz="4000" dirty="0"/>
          </a:p>
        </p:txBody>
      </p:sp>
      <p:sp>
        <p:nvSpPr>
          <p:cNvPr id="3" name="Content Placeholder 2">
            <a:extLst>
              <a:ext uri="{FF2B5EF4-FFF2-40B4-BE49-F238E27FC236}">
                <a16:creationId xmlns:a16="http://schemas.microsoft.com/office/drawing/2014/main" id="{D364CFFD-A4C5-4AF3-8EA8-87F45A13D115}"/>
              </a:ext>
            </a:extLst>
          </p:cNvPr>
          <p:cNvSpPr>
            <a:spLocks noGrp="1"/>
          </p:cNvSpPr>
          <p:nvPr>
            <p:ph idx="1"/>
          </p:nvPr>
        </p:nvSpPr>
        <p:spPr>
          <a:xfrm>
            <a:off x="627017" y="914400"/>
            <a:ext cx="10946673" cy="5251269"/>
          </a:xfrm>
        </p:spPr>
        <p:txBody>
          <a:bodyPr>
            <a:noAutofit/>
          </a:bodyPr>
          <a:lstStyle/>
          <a:p>
            <a:pPr>
              <a:lnSpc>
                <a:spcPct val="170000"/>
              </a:lnSpc>
              <a:spcBef>
                <a:spcPts val="0"/>
              </a:spcBef>
              <a:buClr>
                <a:srgbClr val="D15A3E">
                  <a:lumMod val="75000"/>
                </a:srgbClr>
              </a:buClr>
            </a:pPr>
            <a:r>
              <a:rPr lang="en-US" sz="2400" dirty="0"/>
              <a:t>Presently, only purpose to maintain ROR is to keep a record of rights in land to reduce litigation and provide service to the people. </a:t>
            </a:r>
          </a:p>
          <a:p>
            <a:pPr lvl="0">
              <a:lnSpc>
                <a:spcPct val="170000"/>
              </a:lnSpc>
              <a:spcBef>
                <a:spcPts val="0"/>
              </a:spcBef>
              <a:buClr>
                <a:srgbClr val="D15A3E">
                  <a:lumMod val="75000"/>
                </a:srgbClr>
              </a:buClr>
            </a:pPr>
            <a:r>
              <a:rPr lang="en-US" sz="2400" dirty="0">
                <a:solidFill>
                  <a:srgbClr val="2D2E2D"/>
                </a:solidFill>
              </a:rPr>
              <a:t>Land belongs to the people, rights belong to them and record is for their benefit. You are the custodian only. You must learn to see Land Revenue Administration from the point of view of the people. If something does not benefit people, it is irrelevant.</a:t>
            </a:r>
          </a:p>
          <a:p>
            <a:pPr lvl="0">
              <a:lnSpc>
                <a:spcPct val="170000"/>
              </a:lnSpc>
              <a:spcBef>
                <a:spcPts val="0"/>
              </a:spcBef>
              <a:buClr>
                <a:srgbClr val="D15A3E">
                  <a:lumMod val="75000"/>
                </a:srgbClr>
              </a:buClr>
            </a:pPr>
            <a:r>
              <a:rPr lang="en-US" sz="2400" dirty="0">
                <a:solidFill>
                  <a:srgbClr val="2D2E2D"/>
                </a:solidFill>
              </a:rPr>
              <a:t>You are administering a law, so every action should be validated by law.</a:t>
            </a:r>
          </a:p>
          <a:p>
            <a:pPr lvl="0">
              <a:lnSpc>
                <a:spcPct val="170000"/>
              </a:lnSpc>
              <a:spcBef>
                <a:spcPts val="0"/>
              </a:spcBef>
              <a:buClr>
                <a:srgbClr val="D15A3E">
                  <a:lumMod val="75000"/>
                </a:srgbClr>
              </a:buClr>
            </a:pPr>
            <a:r>
              <a:rPr lang="en-US" sz="2400" dirty="0">
                <a:solidFill>
                  <a:srgbClr val="2D2E2D"/>
                </a:solidFill>
              </a:rPr>
              <a:t>Always see legal provision before taking any action related to ROR</a:t>
            </a:r>
          </a:p>
          <a:p>
            <a:endParaRPr lang="en-IN" sz="2400" dirty="0"/>
          </a:p>
        </p:txBody>
      </p:sp>
      <p:sp>
        <p:nvSpPr>
          <p:cNvPr id="4" name="Slide Number Placeholder 3">
            <a:extLst>
              <a:ext uri="{FF2B5EF4-FFF2-40B4-BE49-F238E27FC236}">
                <a16:creationId xmlns:a16="http://schemas.microsoft.com/office/drawing/2014/main" id="{B8E462B3-F67B-47C5-BC74-7BD692DA80B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en-US" sz="1100" b="0" i="0" u="none" strike="noStrike" kern="1200" cap="none" spc="0" normalizeH="0" baseline="0" noProof="0" smtClean="0">
                <a:ln>
                  <a:noFill/>
                </a:ln>
                <a:solidFill>
                  <a:srgbClr val="2D2E2D">
                    <a:lumMod val="90000"/>
                    <a:lumOff val="10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100" b="0" i="0" u="none" strike="noStrike" kern="1200" cap="none" spc="0" normalizeH="0" baseline="0" noProof="0">
              <a:ln>
                <a:noFill/>
              </a:ln>
              <a:solidFill>
                <a:srgbClr val="2D2E2D">
                  <a:lumMod val="90000"/>
                  <a:lumOff val="10000"/>
                </a:srgbClr>
              </a:solidFill>
              <a:effectLst/>
              <a:uLnTx/>
              <a:uFillTx/>
              <a:latin typeface="Arial"/>
              <a:ea typeface="+mn-ea"/>
              <a:cs typeface="+mn-cs"/>
            </a:endParaRPr>
          </a:p>
        </p:txBody>
      </p:sp>
    </p:spTree>
    <p:extLst>
      <p:ext uri="{BB962C8B-B14F-4D97-AF65-F5344CB8AC3E}">
        <p14:creationId xmlns:p14="http://schemas.microsoft.com/office/powerpoint/2010/main" val="1511934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1758823"/>
          </a:xfrm>
        </p:spPr>
        <p:txBody>
          <a:bodyPr>
            <a:normAutofit fontScale="90000"/>
          </a:bodyPr>
          <a:lstStyle/>
          <a:p>
            <a:pPr algn="ct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sz="7300" dirty="0">
                <a:latin typeface="Algerian" panose="04020705040A02060702" pitchFamily="82" charset="0"/>
                <a:ea typeface="Cambria" panose="02040503050406030204" pitchFamily="18" charset="0"/>
              </a:rPr>
              <a:t>Thanks</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1295400" y="5431536"/>
            <a:ext cx="9601200" cy="1080100"/>
          </a:xfrm>
        </p:spPr>
        <p:txBody>
          <a:bodyPr>
            <a:normAutofit/>
          </a:bodyPr>
          <a:lstStyle/>
          <a:p>
            <a:pPr algn="ct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38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73BD8-756A-455B-8E74-E8CA7CA1965C}"/>
              </a:ext>
            </a:extLst>
          </p:cNvPr>
          <p:cNvSpPr>
            <a:spLocks noGrp="1"/>
          </p:cNvSpPr>
          <p:nvPr>
            <p:ph type="title"/>
          </p:nvPr>
        </p:nvSpPr>
        <p:spPr>
          <a:xfrm>
            <a:off x="1295400" y="503854"/>
            <a:ext cx="9601200" cy="773618"/>
          </a:xfrm>
        </p:spPr>
        <p:txBody>
          <a:bodyPr>
            <a:normAutofit/>
          </a:bodyPr>
          <a:lstStyle/>
          <a:p>
            <a:pPr algn="ctr"/>
            <a:r>
              <a:rPr lang="en-US" sz="4000" dirty="0"/>
              <a:t>Ease of Doing Business Index</a:t>
            </a:r>
            <a:endParaRPr lang="en-IN" sz="4000" dirty="0"/>
          </a:p>
        </p:txBody>
      </p:sp>
      <p:sp>
        <p:nvSpPr>
          <p:cNvPr id="3" name="Content Placeholder 2">
            <a:extLst>
              <a:ext uri="{FF2B5EF4-FFF2-40B4-BE49-F238E27FC236}">
                <a16:creationId xmlns:a16="http://schemas.microsoft.com/office/drawing/2014/main" id="{A888443C-2F25-4832-A832-397F1FC3B33A}"/>
              </a:ext>
            </a:extLst>
          </p:cNvPr>
          <p:cNvSpPr>
            <a:spLocks noGrp="1"/>
          </p:cNvSpPr>
          <p:nvPr>
            <p:ph idx="1"/>
          </p:nvPr>
        </p:nvSpPr>
        <p:spPr>
          <a:xfrm>
            <a:off x="679011" y="1546412"/>
            <a:ext cx="10905182" cy="4571999"/>
          </a:xfrm>
        </p:spPr>
        <p:txBody>
          <a:bodyPr>
            <a:normAutofit fontScale="92500"/>
          </a:bodyPr>
          <a:lstStyle/>
          <a:p>
            <a:r>
              <a:rPr lang="en-US" sz="2800" dirty="0"/>
              <a:t>The Ease of Doing Business (</a:t>
            </a:r>
            <a:r>
              <a:rPr lang="en-US" sz="2800" dirty="0" err="1"/>
              <a:t>EoDB</a:t>
            </a:r>
            <a:r>
              <a:rPr lang="en-US" sz="2800" dirty="0"/>
              <a:t>) index is a ranking system established by the World Bank Group</a:t>
            </a:r>
          </a:p>
          <a:p>
            <a:r>
              <a:rPr lang="en-US" sz="2800" dirty="0"/>
              <a:t>Ease of Registering Property is one of the ten parameters in this index</a:t>
            </a:r>
          </a:p>
          <a:p>
            <a:r>
              <a:rPr lang="en-US" sz="2800" dirty="0"/>
              <a:t>Since 2014 India is making earnest efforts to improve </a:t>
            </a:r>
            <a:r>
              <a:rPr lang="en-US" sz="2800" dirty="0" err="1"/>
              <a:t>EoDB</a:t>
            </a:r>
            <a:r>
              <a:rPr lang="en-US" sz="2800" dirty="0"/>
              <a:t> ranking </a:t>
            </a:r>
          </a:p>
          <a:p>
            <a:r>
              <a:rPr lang="en-US" sz="2800" dirty="0"/>
              <a:t>Progress is regularly monitored at the level of the PM</a:t>
            </a:r>
          </a:p>
          <a:p>
            <a:r>
              <a:rPr lang="en-US" sz="2800" dirty="0" err="1"/>
              <a:t>EoDB</a:t>
            </a:r>
            <a:r>
              <a:rPr lang="en-US" sz="2800" dirty="0"/>
              <a:t>  rank has improved from 142 in 2014 to 63 in 2020</a:t>
            </a:r>
          </a:p>
          <a:p>
            <a:r>
              <a:rPr lang="en-US" sz="2800" dirty="0"/>
              <a:t>Ease of Registering Property rank has fallen from 121 in 2014 to 154 in 2020</a:t>
            </a:r>
          </a:p>
          <a:p>
            <a:endParaRPr lang="en-IN" dirty="0"/>
          </a:p>
        </p:txBody>
      </p:sp>
      <p:sp>
        <p:nvSpPr>
          <p:cNvPr id="4" name="Slide Number Placeholder 3">
            <a:extLst>
              <a:ext uri="{FF2B5EF4-FFF2-40B4-BE49-F238E27FC236}">
                <a16:creationId xmlns:a16="http://schemas.microsoft.com/office/drawing/2014/main" id="{2200FA9E-D18C-4337-BF58-FAE50CF8B16A}"/>
              </a:ext>
            </a:extLst>
          </p:cNvPr>
          <p:cNvSpPr>
            <a:spLocks noGrp="1"/>
          </p:cNvSpPr>
          <p:nvPr>
            <p:ph type="sldNum" sz="quarter" idx="12"/>
          </p:nvPr>
        </p:nvSpPr>
        <p:spPr/>
        <p:txBody>
          <a:bodyPr/>
          <a:lstStyle/>
          <a:p>
            <a:fld id="{E31375A4-56A4-47D6-9801-1991572033F7}" type="slidenum">
              <a:rPr lang="en-US" smtClean="0"/>
              <a:t>5</a:t>
            </a:fld>
            <a:endParaRPr lang="en-US"/>
          </a:p>
        </p:txBody>
      </p:sp>
    </p:spTree>
    <p:extLst>
      <p:ext uri="{BB962C8B-B14F-4D97-AF65-F5344CB8AC3E}">
        <p14:creationId xmlns:p14="http://schemas.microsoft.com/office/powerpoint/2010/main" val="276955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8566BBB1-24A7-4FA7-825C-C2349C4792D4}"/>
              </a:ext>
            </a:extLst>
          </p:cNvPr>
          <p:cNvSpPr>
            <a:spLocks noGrp="1" noChangeArrowheads="1"/>
          </p:cNvSpPr>
          <p:nvPr>
            <p:ph type="title"/>
          </p:nvPr>
        </p:nvSpPr>
        <p:spPr>
          <a:xfrm>
            <a:off x="2700866" y="665018"/>
            <a:ext cx="6798734" cy="738909"/>
          </a:xfrm>
        </p:spPr>
        <p:txBody>
          <a:bodyPr>
            <a:normAutofit/>
          </a:bodyPr>
          <a:lstStyle/>
          <a:p>
            <a:pPr algn="ctr"/>
            <a:r>
              <a:rPr lang="en-US" altLang="en-US" sz="4000" dirty="0"/>
              <a:t>Land Administration</a:t>
            </a:r>
          </a:p>
        </p:txBody>
      </p:sp>
      <p:sp>
        <p:nvSpPr>
          <p:cNvPr id="71683" name="Rectangle 3">
            <a:extLst>
              <a:ext uri="{FF2B5EF4-FFF2-40B4-BE49-F238E27FC236}">
                <a16:creationId xmlns:a16="http://schemas.microsoft.com/office/drawing/2014/main" id="{79B42CA0-00DA-42E3-9E52-3EA681012FE1}"/>
              </a:ext>
            </a:extLst>
          </p:cNvPr>
          <p:cNvSpPr>
            <a:spLocks noGrp="1" noChangeArrowheads="1"/>
          </p:cNvSpPr>
          <p:nvPr>
            <p:ph idx="1"/>
          </p:nvPr>
        </p:nvSpPr>
        <p:spPr>
          <a:xfrm>
            <a:off x="1088571" y="1524000"/>
            <a:ext cx="9788435" cy="4668982"/>
          </a:xfrm>
        </p:spPr>
        <p:txBody>
          <a:bodyPr>
            <a:noAutofit/>
          </a:bodyPr>
          <a:lstStyle/>
          <a:p>
            <a:pPr marL="0" indent="0">
              <a:buNone/>
            </a:pPr>
            <a:r>
              <a:rPr lang="en-US" altLang="en-US" sz="3600" dirty="0"/>
              <a:t>Institutions, Laws, Procedures, Policies, Processes, related to:</a:t>
            </a:r>
          </a:p>
          <a:p>
            <a:r>
              <a:rPr lang="en-US" altLang="en-US" sz="3600" dirty="0"/>
              <a:t>Land ownership and other rights in land</a:t>
            </a:r>
          </a:p>
          <a:p>
            <a:r>
              <a:rPr lang="en-US" altLang="en-US" sz="3600" dirty="0"/>
              <a:t>Taxation relating to land</a:t>
            </a:r>
          </a:p>
          <a:p>
            <a:r>
              <a:rPr lang="en-US" altLang="en-US" sz="3600" dirty="0"/>
              <a:t>Land use planning, control on use of land</a:t>
            </a:r>
          </a:p>
          <a:p>
            <a:r>
              <a:rPr lang="en-US" altLang="en-US" sz="3600" dirty="0"/>
              <a:t>Land development, construction over land  </a:t>
            </a:r>
          </a:p>
          <a:p>
            <a:pPr marL="0" indent="0">
              <a:buNone/>
            </a:pPr>
            <a:r>
              <a:rPr lang="en-US" altLang="en-US" sz="3600" dirty="0"/>
              <a:t> </a:t>
            </a:r>
          </a:p>
        </p:txBody>
      </p:sp>
      <p:sp>
        <p:nvSpPr>
          <p:cNvPr id="7" name="Slide Number Placeholder 6">
            <a:extLst>
              <a:ext uri="{FF2B5EF4-FFF2-40B4-BE49-F238E27FC236}">
                <a16:creationId xmlns:a16="http://schemas.microsoft.com/office/drawing/2014/main" id="{3CDB3BB7-3203-4D4D-9AFA-A3561FC489AB}"/>
              </a:ext>
            </a:extLst>
          </p:cNvPr>
          <p:cNvSpPr>
            <a:spLocks noGrp="1"/>
          </p:cNvSpPr>
          <p:nvPr>
            <p:ph type="sldNum" sz="quarter" idx="12"/>
          </p:nvPr>
        </p:nvSpPr>
        <p:spPr/>
        <p:txBody>
          <a:bodyPr/>
          <a:lstStyle/>
          <a:p>
            <a:r>
              <a:rPr lang="en-US" altLang="en-US" dirty="0"/>
              <a:t>4</a:t>
            </a:r>
            <a:endParaRPr lang="en-IN"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0FFA7-4F07-4EB4-BC32-048D27BB8322}"/>
              </a:ext>
            </a:extLst>
          </p:cNvPr>
          <p:cNvSpPr>
            <a:spLocks noGrp="1"/>
          </p:cNvSpPr>
          <p:nvPr>
            <p:ph type="title"/>
          </p:nvPr>
        </p:nvSpPr>
        <p:spPr/>
        <p:txBody>
          <a:bodyPr>
            <a:normAutofit/>
          </a:bodyPr>
          <a:lstStyle/>
          <a:p>
            <a:pPr algn="ctr"/>
            <a:r>
              <a:rPr lang="en-US" sz="4000" dirty="0"/>
              <a:t>Land Administration in India</a:t>
            </a:r>
            <a:endParaRPr lang="en-IN" sz="4000" dirty="0"/>
          </a:p>
        </p:txBody>
      </p:sp>
      <p:sp>
        <p:nvSpPr>
          <p:cNvPr id="3" name="Content Placeholder 2">
            <a:extLst>
              <a:ext uri="{FF2B5EF4-FFF2-40B4-BE49-F238E27FC236}">
                <a16:creationId xmlns:a16="http://schemas.microsoft.com/office/drawing/2014/main" id="{05CC8641-01CC-4FC2-A41D-F9390947C6BE}"/>
              </a:ext>
            </a:extLst>
          </p:cNvPr>
          <p:cNvSpPr>
            <a:spLocks noGrp="1"/>
          </p:cNvSpPr>
          <p:nvPr>
            <p:ph idx="1"/>
          </p:nvPr>
        </p:nvSpPr>
        <p:spPr>
          <a:xfrm>
            <a:off x="1097279" y="1976846"/>
            <a:ext cx="9799321" cy="3828419"/>
          </a:xfrm>
        </p:spPr>
        <p:txBody>
          <a:bodyPr>
            <a:normAutofit fontScale="92500" lnSpcReduction="20000"/>
          </a:bodyPr>
          <a:lstStyle/>
          <a:p>
            <a:r>
              <a:rPr lang="en-US" sz="3600" dirty="0"/>
              <a:t>Management of Records-of-Rights</a:t>
            </a:r>
          </a:p>
          <a:p>
            <a:r>
              <a:rPr lang="en-US" sz="3600" dirty="0"/>
              <a:t>Registration of land transactions</a:t>
            </a:r>
          </a:p>
          <a:p>
            <a:r>
              <a:rPr lang="en-US" sz="3600" dirty="0"/>
              <a:t>Land Information System</a:t>
            </a:r>
          </a:p>
          <a:p>
            <a:r>
              <a:rPr lang="en-US" sz="3600" dirty="0"/>
              <a:t>Property Tax</a:t>
            </a:r>
          </a:p>
          <a:p>
            <a:r>
              <a:rPr lang="en-US" sz="3600" dirty="0"/>
              <a:t>Planning Regulations, Permissions</a:t>
            </a:r>
          </a:p>
          <a:p>
            <a:r>
              <a:rPr lang="en-US" sz="3600" dirty="0"/>
              <a:t>Regulation on Construction, Regulation on Builders etc.</a:t>
            </a:r>
            <a:endParaRPr lang="en-IN" sz="3600" dirty="0"/>
          </a:p>
        </p:txBody>
      </p:sp>
      <p:sp>
        <p:nvSpPr>
          <p:cNvPr id="9" name="Slide Number Placeholder 8">
            <a:extLst>
              <a:ext uri="{FF2B5EF4-FFF2-40B4-BE49-F238E27FC236}">
                <a16:creationId xmlns:a16="http://schemas.microsoft.com/office/drawing/2014/main" id="{516C57B0-CD94-4260-AD64-A4BF60996D03}"/>
              </a:ext>
            </a:extLst>
          </p:cNvPr>
          <p:cNvSpPr>
            <a:spLocks noGrp="1"/>
          </p:cNvSpPr>
          <p:nvPr>
            <p:ph type="sldNum" sz="quarter" idx="12"/>
          </p:nvPr>
        </p:nvSpPr>
        <p:spPr/>
        <p:txBody>
          <a:bodyPr/>
          <a:lstStyle/>
          <a:p>
            <a:r>
              <a:rPr lang="en-US" altLang="en-US" dirty="0"/>
              <a:t>5</a:t>
            </a:r>
            <a:endParaRPr lang="en-IN" altLang="en-US" dirty="0"/>
          </a:p>
        </p:txBody>
      </p:sp>
    </p:spTree>
    <p:extLst>
      <p:ext uri="{BB962C8B-B14F-4D97-AF65-F5344CB8AC3E}">
        <p14:creationId xmlns:p14="http://schemas.microsoft.com/office/powerpoint/2010/main" val="286360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283E-F76B-4F3C-AC21-7B3C81DA4AAE}"/>
              </a:ext>
            </a:extLst>
          </p:cNvPr>
          <p:cNvSpPr>
            <a:spLocks noGrp="1"/>
          </p:cNvSpPr>
          <p:nvPr>
            <p:ph type="title"/>
          </p:nvPr>
        </p:nvSpPr>
        <p:spPr>
          <a:xfrm>
            <a:off x="1295400" y="2541573"/>
            <a:ext cx="9601200" cy="2307518"/>
          </a:xfrm>
        </p:spPr>
        <p:txBody>
          <a:bodyPr>
            <a:normAutofit fontScale="90000"/>
          </a:bodyPr>
          <a:lstStyle/>
          <a:p>
            <a:pPr algn="ctr"/>
            <a:r>
              <a:rPr lang="en-US" dirty="0">
                <a:latin typeface="Algerian" panose="04020705040A02060702" pitchFamily="82" charset="0"/>
                <a:ea typeface="Cambria" panose="02040503050406030204" pitchFamily="18" charset="0"/>
              </a:rPr>
              <a:t>Ii</a:t>
            </a:r>
            <a:br>
              <a:rPr lang="en-US" dirty="0">
                <a:latin typeface="Algerian" panose="04020705040A02060702" pitchFamily="82" charset="0"/>
                <a:ea typeface="Cambria" panose="02040503050406030204" pitchFamily="18" charset="0"/>
              </a:rPr>
            </a:br>
            <a:br>
              <a:rPr lang="en-US" dirty="0">
                <a:latin typeface="Algerian" panose="04020705040A02060702" pitchFamily="82" charset="0"/>
                <a:ea typeface="Cambria" panose="02040503050406030204" pitchFamily="18" charset="0"/>
              </a:rPr>
            </a:br>
            <a:br>
              <a:rPr lang="en-US" dirty="0">
                <a:latin typeface="Cambria" panose="02040503050406030204" pitchFamily="18" charset="0"/>
                <a:ea typeface="Cambria" panose="02040503050406030204" pitchFamily="18" charset="0"/>
              </a:rPr>
            </a:br>
            <a:br>
              <a:rPr lang="en-US" dirty="0"/>
            </a:br>
            <a:r>
              <a:rPr lang="en-US" dirty="0">
                <a:latin typeface="Algerian" panose="04020705040A02060702" pitchFamily="82" charset="0"/>
                <a:ea typeface="Cambria" panose="02040503050406030204" pitchFamily="18" charset="0"/>
              </a:rPr>
              <a:t>Historical Perspective</a:t>
            </a:r>
            <a:br>
              <a:rPr lang="en-US" dirty="0">
                <a:latin typeface="Algerian" panose="04020705040A02060702" pitchFamily="82" charset="0"/>
                <a:ea typeface="Cambria" panose="02040503050406030204" pitchFamily="18" charset="0"/>
              </a:rPr>
            </a:br>
            <a:endParaRPr lang="en-IN" dirty="0">
              <a:latin typeface="Algerian" panose="04020705040A02060702" pitchFamily="82" charset="0"/>
              <a:ea typeface="Cambria" panose="02040503050406030204" pitchFamily="18" charset="0"/>
            </a:endParaRPr>
          </a:p>
        </p:txBody>
      </p:sp>
      <p:sp>
        <p:nvSpPr>
          <p:cNvPr id="3" name="Text Placeholder 2">
            <a:extLst>
              <a:ext uri="{FF2B5EF4-FFF2-40B4-BE49-F238E27FC236}">
                <a16:creationId xmlns:a16="http://schemas.microsoft.com/office/drawing/2014/main" id="{D8427F11-8FC2-4861-8E6A-86036367FE59}"/>
              </a:ext>
            </a:extLst>
          </p:cNvPr>
          <p:cNvSpPr>
            <a:spLocks noGrp="1"/>
          </p:cNvSpPr>
          <p:nvPr>
            <p:ph type="body" idx="1"/>
          </p:nvPr>
        </p:nvSpPr>
        <p:spPr>
          <a:xfrm>
            <a:off x="615636" y="5431536"/>
            <a:ext cx="10936586" cy="1080100"/>
          </a:xfrm>
        </p:spPr>
        <p:txBody>
          <a:bodyPr>
            <a:normAutofit/>
          </a:bodyPr>
          <a:lstStyle/>
          <a:p>
            <a:pPr algn="ctr"/>
            <a:r>
              <a:rPr lang="en-US" sz="5000" b="1" dirty="0">
                <a:latin typeface="Calibri" panose="020F0502020204030204" pitchFamily="34" charset="0"/>
                <a:cs typeface="Calibri" panose="020F0502020204030204" pitchFamily="34" charset="0"/>
              </a:rPr>
              <a:t>Land Administration in India and HP</a:t>
            </a:r>
            <a:endParaRPr lang="en-IN" sz="5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6568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205-6DFF-41EC-9AE3-42E6A14EAC54}"/>
              </a:ext>
            </a:extLst>
          </p:cNvPr>
          <p:cNvSpPr>
            <a:spLocks noGrp="1"/>
          </p:cNvSpPr>
          <p:nvPr>
            <p:ph type="title"/>
          </p:nvPr>
        </p:nvSpPr>
        <p:spPr>
          <a:xfrm>
            <a:off x="1295400" y="345885"/>
            <a:ext cx="9601200" cy="796323"/>
          </a:xfrm>
        </p:spPr>
        <p:txBody>
          <a:bodyPr>
            <a:noAutofit/>
          </a:bodyPr>
          <a:lstStyle/>
          <a:p>
            <a:pPr algn="ctr"/>
            <a:r>
              <a:rPr lang="en-US" sz="4000" dirty="0"/>
              <a:t>Expansion of British Rule in India   </a:t>
            </a:r>
            <a:endParaRPr lang="en-IN" sz="4000" dirty="0"/>
          </a:p>
        </p:txBody>
      </p:sp>
      <p:sp>
        <p:nvSpPr>
          <p:cNvPr id="3" name="Content Placeholder 2">
            <a:extLst>
              <a:ext uri="{FF2B5EF4-FFF2-40B4-BE49-F238E27FC236}">
                <a16:creationId xmlns:a16="http://schemas.microsoft.com/office/drawing/2014/main" id="{F55E948C-A0BF-47D4-9CA3-664ED3225AAA}"/>
              </a:ext>
            </a:extLst>
          </p:cNvPr>
          <p:cNvSpPr>
            <a:spLocks noGrp="1"/>
          </p:cNvSpPr>
          <p:nvPr>
            <p:ph idx="1"/>
          </p:nvPr>
        </p:nvSpPr>
        <p:spPr>
          <a:xfrm>
            <a:off x="685801" y="1142208"/>
            <a:ext cx="10905564" cy="5022618"/>
          </a:xfrm>
        </p:spPr>
        <p:txBody>
          <a:bodyPr>
            <a:noAutofit/>
          </a:bodyPr>
          <a:lstStyle/>
          <a:p>
            <a:pPr algn="just">
              <a:lnSpc>
                <a:spcPct val="100000"/>
              </a:lnSpc>
            </a:pPr>
            <a:r>
              <a:rPr lang="en-US" sz="2800" dirty="0"/>
              <a:t>Land Revenue collection rights in Bengal and Bihar and Establishment of Bengal Presidency in 1765</a:t>
            </a:r>
          </a:p>
          <a:p>
            <a:pPr>
              <a:lnSpc>
                <a:spcPct val="100000"/>
              </a:lnSpc>
            </a:pPr>
            <a:r>
              <a:rPr lang="en-US" sz="2800" dirty="0"/>
              <a:t>Conquests in the south between 1792 and 1801 and formation of  Madras Presidency</a:t>
            </a:r>
          </a:p>
          <a:p>
            <a:pPr>
              <a:lnSpc>
                <a:spcPct val="100000"/>
              </a:lnSpc>
            </a:pPr>
            <a:r>
              <a:rPr lang="en-US" sz="2800" dirty="0"/>
              <a:t>In 1801 large parts of Oudh were ceded</a:t>
            </a:r>
          </a:p>
          <a:p>
            <a:pPr>
              <a:lnSpc>
                <a:spcPct val="100000"/>
              </a:lnSpc>
            </a:pPr>
            <a:r>
              <a:rPr lang="en-US" sz="2800" dirty="0"/>
              <a:t>Defeat of Marathas in 1818 and establishment of  Bombay Presidency  </a:t>
            </a:r>
          </a:p>
          <a:p>
            <a:pPr>
              <a:lnSpc>
                <a:spcPct val="100000"/>
              </a:lnSpc>
            </a:pPr>
            <a:r>
              <a:rPr lang="en-US" sz="2800" dirty="0"/>
              <a:t>Annexation of Punjab in 1849 after defeat of Sikhs</a:t>
            </a:r>
          </a:p>
          <a:p>
            <a:pPr>
              <a:lnSpc>
                <a:spcPct val="100000"/>
              </a:lnSpc>
            </a:pPr>
            <a:r>
              <a:rPr lang="en-US" sz="2800" dirty="0"/>
              <a:t>Transfer of Power from Company to the British Government-1858</a:t>
            </a:r>
          </a:p>
          <a:p>
            <a:pPr>
              <a:lnSpc>
                <a:spcPct val="100000"/>
              </a:lnSpc>
            </a:pPr>
            <a:endParaRPr lang="en-US" sz="2400" dirty="0"/>
          </a:p>
        </p:txBody>
      </p:sp>
      <p:sp>
        <p:nvSpPr>
          <p:cNvPr id="4" name="Slide Number Placeholder 3">
            <a:extLst>
              <a:ext uri="{FF2B5EF4-FFF2-40B4-BE49-F238E27FC236}">
                <a16:creationId xmlns:a16="http://schemas.microsoft.com/office/drawing/2014/main" id="{FAC253DE-5E32-4AA5-8866-D6B38A2468C7}"/>
              </a:ext>
            </a:extLst>
          </p:cNvPr>
          <p:cNvSpPr>
            <a:spLocks noGrp="1"/>
          </p:cNvSpPr>
          <p:nvPr>
            <p:ph type="sldNum" sz="quarter" idx="12"/>
          </p:nvPr>
        </p:nvSpPr>
        <p:spPr/>
        <p:txBody>
          <a:bodyPr/>
          <a:lstStyle/>
          <a:p>
            <a:fld id="{E31375A4-56A4-47D6-9801-1991572033F7}" type="slidenum">
              <a:rPr lang="en-US" smtClean="0"/>
              <a:t>9</a:t>
            </a:fld>
            <a:endParaRPr lang="en-US"/>
          </a:p>
        </p:txBody>
      </p:sp>
    </p:spTree>
    <p:extLst>
      <p:ext uri="{BB962C8B-B14F-4D97-AF65-F5344CB8AC3E}">
        <p14:creationId xmlns:p14="http://schemas.microsoft.com/office/powerpoint/2010/main" val="1815084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tf03031015_win32</Template>
  <TotalTime>5601</TotalTime>
  <Words>3337</Words>
  <Application>Microsoft Office PowerPoint</Application>
  <PresentationFormat>Widescreen</PresentationFormat>
  <Paragraphs>391</Paragraphs>
  <Slides>46</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Algerian</vt:lpstr>
      <vt:lpstr>Arial</vt:lpstr>
      <vt:lpstr>Bahnschrift SemiCondensed</vt:lpstr>
      <vt:lpstr>Bradley Hand ITC</vt:lpstr>
      <vt:lpstr>Calibri</vt:lpstr>
      <vt:lpstr>Cambria</vt:lpstr>
      <vt:lpstr>Courier New</vt:lpstr>
      <vt:lpstr>Wingdings</vt:lpstr>
      <vt:lpstr>Diamond Grid 16x9</vt:lpstr>
      <vt:lpstr>Land Administration  in  Himachal Pradesh </vt:lpstr>
      <vt:lpstr>Overview of Lecture</vt:lpstr>
      <vt:lpstr>I    Land Administration </vt:lpstr>
      <vt:lpstr>Disciplines Related to Land Administration</vt:lpstr>
      <vt:lpstr>Ease of Doing Business Index</vt:lpstr>
      <vt:lpstr>Land Administration</vt:lpstr>
      <vt:lpstr>Land Administration in India</vt:lpstr>
      <vt:lpstr>Ii    Historical Perspective </vt:lpstr>
      <vt:lpstr>Expansion of British Rule in India   </vt:lpstr>
      <vt:lpstr>Land Revenue Settlement Systems</vt:lpstr>
      <vt:lpstr>Record of Rights In India</vt:lpstr>
      <vt:lpstr>Land Administration in Punjab</vt:lpstr>
      <vt:lpstr>Land Administration in HP</vt:lpstr>
      <vt:lpstr>IiI    Record-of-Rights </vt:lpstr>
      <vt:lpstr>Significance of Record of Rights </vt:lpstr>
      <vt:lpstr>Cadastre</vt:lpstr>
      <vt:lpstr>Laws for ROR in Other States</vt:lpstr>
      <vt:lpstr>Laws for ROR in Other States</vt:lpstr>
      <vt:lpstr>State Laws Related to Land Administration</vt:lpstr>
      <vt:lpstr>Central Laws Related to Land Administration</vt:lpstr>
      <vt:lpstr>IV    HP Land Revenue Act 1954 </vt:lpstr>
      <vt:lpstr>Rules, Manuals and Procedures</vt:lpstr>
      <vt:lpstr>Provisions in HPLRA Requiring Rules</vt:lpstr>
      <vt:lpstr>Provisions in HPLRA Regarding Rules</vt:lpstr>
      <vt:lpstr>Rules Notified under HP Land Revenue Act</vt:lpstr>
      <vt:lpstr>Other Sources of Procedures</vt:lpstr>
      <vt:lpstr>Other Sources of Procedures</vt:lpstr>
      <vt:lpstr>Legal Position Regarding Procedures</vt:lpstr>
      <vt:lpstr>Legal Position Regarding Procedures</vt:lpstr>
      <vt:lpstr>Making of Record of Rights</vt:lpstr>
      <vt:lpstr>Making of Record of Rights</vt:lpstr>
      <vt:lpstr>Making of Periodical Records</vt:lpstr>
      <vt:lpstr>Concept of Presumption of Truth</vt:lpstr>
      <vt:lpstr>Correction of ROR</vt:lpstr>
      <vt:lpstr>Appeal, Review, Revision</vt:lpstr>
      <vt:lpstr>Review and Revision under CPC</vt:lpstr>
      <vt:lpstr>Review and Revision under CPC</vt:lpstr>
      <vt:lpstr>Effects of Power of Review and Revision</vt:lpstr>
      <vt:lpstr>Jurisdiction of Civil Courts</vt:lpstr>
      <vt:lpstr>Writ Jurisdiction</vt:lpstr>
      <vt:lpstr>Remedies Available in a Civil Court</vt:lpstr>
      <vt:lpstr>Civil Court Vs Revenue Officer</vt:lpstr>
      <vt:lpstr>V    Conclusion </vt:lpstr>
      <vt:lpstr>My Advice to Land Administrators</vt:lpstr>
      <vt:lpstr>My Advice to Land Administrators</vt:lpstr>
      <vt:lpstr>    Thanks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admin</dc:creator>
  <cp:lastModifiedBy>admin</cp:lastModifiedBy>
  <cp:revision>185</cp:revision>
  <dcterms:created xsi:type="dcterms:W3CDTF">2020-07-31T10:22:54Z</dcterms:created>
  <dcterms:modified xsi:type="dcterms:W3CDTF">2020-12-09T15:13:05Z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