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51"/>
  </p:notesMasterIdLst>
  <p:handoutMasterIdLst>
    <p:handoutMasterId r:id="rId52"/>
  </p:handoutMasterIdLst>
  <p:sldIdLst>
    <p:sldId id="277" r:id="rId2"/>
    <p:sldId id="443" r:id="rId3"/>
    <p:sldId id="381" r:id="rId4"/>
    <p:sldId id="388" r:id="rId5"/>
    <p:sldId id="386" r:id="rId6"/>
    <p:sldId id="390" r:id="rId7"/>
    <p:sldId id="389" r:id="rId8"/>
    <p:sldId id="444" r:id="rId9"/>
    <p:sldId id="466" r:id="rId10"/>
    <p:sldId id="467" r:id="rId11"/>
    <p:sldId id="468" r:id="rId12"/>
    <p:sldId id="482" r:id="rId13"/>
    <p:sldId id="447" r:id="rId14"/>
    <p:sldId id="448" r:id="rId15"/>
    <p:sldId id="449" r:id="rId16"/>
    <p:sldId id="471" r:id="rId17"/>
    <p:sldId id="412" r:id="rId18"/>
    <p:sldId id="433" r:id="rId19"/>
    <p:sldId id="432" r:id="rId20"/>
    <p:sldId id="441" r:id="rId21"/>
    <p:sldId id="263" r:id="rId22"/>
    <p:sldId id="452" r:id="rId23"/>
    <p:sldId id="453" r:id="rId24"/>
    <p:sldId id="481" r:id="rId25"/>
    <p:sldId id="396" r:id="rId26"/>
    <p:sldId id="454" r:id="rId27"/>
    <p:sldId id="474" r:id="rId28"/>
    <p:sldId id="473" r:id="rId29"/>
    <p:sldId id="456" r:id="rId30"/>
    <p:sldId id="475" r:id="rId31"/>
    <p:sldId id="479" r:id="rId32"/>
    <p:sldId id="483" r:id="rId33"/>
    <p:sldId id="484" r:id="rId34"/>
    <p:sldId id="492" r:id="rId35"/>
    <p:sldId id="493" r:id="rId36"/>
    <p:sldId id="480" r:id="rId37"/>
    <p:sldId id="476" r:id="rId38"/>
    <p:sldId id="477" r:id="rId39"/>
    <p:sldId id="485" r:id="rId40"/>
    <p:sldId id="478" r:id="rId41"/>
    <p:sldId id="337" r:id="rId42"/>
    <p:sldId id="486" r:id="rId43"/>
    <p:sldId id="487" r:id="rId44"/>
    <p:sldId id="462" r:id="rId45"/>
    <p:sldId id="398" r:id="rId46"/>
    <p:sldId id="488" r:id="rId47"/>
    <p:sldId id="490" r:id="rId48"/>
    <p:sldId id="491" r:id="rId49"/>
    <p:sldId id="489" r:id="rId50"/>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16" autoAdjust="0"/>
    <p:restoredTop sz="90542" autoAdjust="0"/>
  </p:normalViewPr>
  <p:slideViewPr>
    <p:cSldViewPr snapToGrid="0">
      <p:cViewPr varScale="1">
        <p:scale>
          <a:sx n="103" d="100"/>
          <a:sy n="103" d="100"/>
        </p:scale>
        <p:origin x="1170" y="96"/>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088" y="4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59041DB8-B66F-4DC8-A96E-33677E0F90FF}" type="datetimeFigureOut">
              <a:rPr lang="en-US" smtClean="0"/>
              <a:t>3/24/2023</a:t>
            </a:fld>
            <a:endParaRPr lang="en-US"/>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DEB49C4A-65AC-492D-9701-81B46C3AD0E4}" type="datetimeFigureOut">
              <a:rPr lang="en-US" smtClean="0"/>
              <a:t>3/24/2023</a:t>
            </a:fld>
            <a:endParaRPr lang="en-US"/>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314575"/>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1</a:t>
            </a:fld>
            <a:endParaRPr lang="en-US"/>
          </a:p>
        </p:txBody>
      </p:sp>
    </p:spTree>
    <p:extLst>
      <p:ext uri="{BB962C8B-B14F-4D97-AF65-F5344CB8AC3E}">
        <p14:creationId xmlns:p14="http://schemas.microsoft.com/office/powerpoint/2010/main" val="1883499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15</a:t>
            </a:fld>
            <a:endParaRPr lang="en-US"/>
          </a:p>
        </p:txBody>
      </p:sp>
    </p:spTree>
    <p:extLst>
      <p:ext uri="{BB962C8B-B14F-4D97-AF65-F5344CB8AC3E}">
        <p14:creationId xmlns:p14="http://schemas.microsoft.com/office/powerpoint/2010/main" val="28132653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16</a:t>
            </a:fld>
            <a:endParaRPr lang="en-US"/>
          </a:p>
        </p:txBody>
      </p:sp>
    </p:spTree>
    <p:extLst>
      <p:ext uri="{BB962C8B-B14F-4D97-AF65-F5344CB8AC3E}">
        <p14:creationId xmlns:p14="http://schemas.microsoft.com/office/powerpoint/2010/main" val="38235397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01527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3947187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561A21FB-D874-4299-8065-C77BCCEC5CE8}" type="slidenum">
              <a:rPr lang="en-IN" smtClean="0"/>
              <a:t>25</a:t>
            </a:fld>
            <a:endParaRPr lang="en-IN"/>
          </a:p>
        </p:txBody>
      </p:sp>
    </p:spTree>
    <p:extLst>
      <p:ext uri="{BB962C8B-B14F-4D97-AF65-F5344CB8AC3E}">
        <p14:creationId xmlns:p14="http://schemas.microsoft.com/office/powerpoint/2010/main" val="23772474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26</a:t>
            </a:fld>
            <a:endParaRPr lang="en-US"/>
          </a:p>
        </p:txBody>
      </p:sp>
    </p:spTree>
    <p:extLst>
      <p:ext uri="{BB962C8B-B14F-4D97-AF65-F5344CB8AC3E}">
        <p14:creationId xmlns:p14="http://schemas.microsoft.com/office/powerpoint/2010/main" val="17888073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30</a:t>
            </a:fld>
            <a:endParaRPr lang="en-US"/>
          </a:p>
        </p:txBody>
      </p:sp>
    </p:spTree>
    <p:extLst>
      <p:ext uri="{BB962C8B-B14F-4D97-AF65-F5344CB8AC3E}">
        <p14:creationId xmlns:p14="http://schemas.microsoft.com/office/powerpoint/2010/main" val="13070668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40</a:t>
            </a:fld>
            <a:endParaRPr lang="en-US"/>
          </a:p>
        </p:txBody>
      </p:sp>
    </p:spTree>
    <p:extLst>
      <p:ext uri="{BB962C8B-B14F-4D97-AF65-F5344CB8AC3E}">
        <p14:creationId xmlns:p14="http://schemas.microsoft.com/office/powerpoint/2010/main" val="15612806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4028275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3062858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2390290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61A21FB-D874-4299-8065-C77BCCEC5CE8}" type="slidenum">
              <a:rPr lang="en-IN" smtClean="0"/>
              <a:t>3</a:t>
            </a:fld>
            <a:endParaRPr lang="en-IN"/>
          </a:p>
        </p:txBody>
      </p:sp>
    </p:spTree>
    <p:extLst>
      <p:ext uri="{BB962C8B-B14F-4D97-AF65-F5344CB8AC3E}">
        <p14:creationId xmlns:p14="http://schemas.microsoft.com/office/powerpoint/2010/main" val="1874382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IN" dirty="0"/>
          </a:p>
        </p:txBody>
      </p:sp>
      <p:sp>
        <p:nvSpPr>
          <p:cNvPr id="4" name="Slide Number Placeholder 3"/>
          <p:cNvSpPr>
            <a:spLocks noGrp="1"/>
          </p:cNvSpPr>
          <p:nvPr>
            <p:ph type="sldNum" sz="quarter" idx="5"/>
          </p:nvPr>
        </p:nvSpPr>
        <p:spPr/>
        <p:txBody>
          <a:bodyPr/>
          <a:lstStyle/>
          <a:p>
            <a:fld id="{561A21FB-D874-4299-8065-C77BCCEC5CE8}" type="slidenum">
              <a:rPr lang="en-IN" smtClean="0"/>
              <a:t>4</a:t>
            </a:fld>
            <a:endParaRPr lang="en-IN"/>
          </a:p>
        </p:txBody>
      </p:sp>
    </p:spTree>
    <p:extLst>
      <p:ext uri="{BB962C8B-B14F-4D97-AF65-F5344CB8AC3E}">
        <p14:creationId xmlns:p14="http://schemas.microsoft.com/office/powerpoint/2010/main" val="2616885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61A21FB-D874-4299-8065-C77BCCEC5CE8}" type="slidenum">
              <a:rPr lang="en-IN" smtClean="0"/>
              <a:t>5</a:t>
            </a:fld>
            <a:endParaRPr lang="en-IN"/>
          </a:p>
        </p:txBody>
      </p:sp>
    </p:spTree>
    <p:extLst>
      <p:ext uri="{BB962C8B-B14F-4D97-AF65-F5344CB8AC3E}">
        <p14:creationId xmlns:p14="http://schemas.microsoft.com/office/powerpoint/2010/main" val="2185263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61A21FB-D874-4299-8065-C77BCCEC5CE8}" type="slidenum">
              <a:rPr lang="en-IN" smtClean="0"/>
              <a:t>6</a:t>
            </a:fld>
            <a:endParaRPr lang="en-IN"/>
          </a:p>
        </p:txBody>
      </p:sp>
    </p:spTree>
    <p:extLst>
      <p:ext uri="{BB962C8B-B14F-4D97-AF65-F5344CB8AC3E}">
        <p14:creationId xmlns:p14="http://schemas.microsoft.com/office/powerpoint/2010/main" val="2065707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IN" dirty="0"/>
          </a:p>
        </p:txBody>
      </p:sp>
      <p:sp>
        <p:nvSpPr>
          <p:cNvPr id="4" name="Slide Number Placeholder 3"/>
          <p:cNvSpPr>
            <a:spLocks noGrp="1"/>
          </p:cNvSpPr>
          <p:nvPr>
            <p:ph type="sldNum" sz="quarter" idx="5"/>
          </p:nvPr>
        </p:nvSpPr>
        <p:spPr/>
        <p:txBody>
          <a:bodyPr/>
          <a:lstStyle/>
          <a:p>
            <a:fld id="{561A21FB-D874-4299-8065-C77BCCEC5CE8}" type="slidenum">
              <a:rPr lang="en-IN" smtClean="0"/>
              <a:t>7</a:t>
            </a:fld>
            <a:endParaRPr lang="en-IN"/>
          </a:p>
        </p:txBody>
      </p:sp>
    </p:spTree>
    <p:extLst>
      <p:ext uri="{BB962C8B-B14F-4D97-AF65-F5344CB8AC3E}">
        <p14:creationId xmlns:p14="http://schemas.microsoft.com/office/powerpoint/2010/main" val="294760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42782516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14</a:t>
            </a:fld>
            <a:endParaRPr lang="en-US"/>
          </a:p>
        </p:txBody>
      </p:sp>
    </p:spTree>
    <p:extLst>
      <p:ext uri="{BB962C8B-B14F-4D97-AF65-F5344CB8AC3E}">
        <p14:creationId xmlns:p14="http://schemas.microsoft.com/office/powerpoint/2010/main" val="2627119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 y="0"/>
            <a:ext cx="12192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58" name="Straight Connector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489856"/>
            <a:ext cx="1687286"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399" y="489856"/>
            <a:ext cx="7587344"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12192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dirty="0"/>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p>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dirty="0"/>
          </a:p>
        </p:txBody>
      </p:sp>
      <p:sp>
        <p:nvSpPr>
          <p:cNvPr id="3" name="Date Placeholder 2"/>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12192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Footer Placeholder 212"/>
          <p:cNvSpPr>
            <a:spLocks noGrp="1"/>
          </p:cNvSpPr>
          <p:nvPr>
            <p:ph type="ftr" sz="quarter" idx="11"/>
          </p:nvPr>
        </p:nvSpPr>
        <p:spPr/>
        <p:txBody>
          <a:bodyPr/>
          <a:lstStyle/>
          <a:p>
            <a:endParaRPr lang="en-US" dirty="0"/>
          </a:p>
        </p:txBody>
      </p:sp>
      <p:sp>
        <p:nvSpPr>
          <p:cNvPr id="212" name="Date Placeholder 211"/>
          <p:cNvSpPr>
            <a:spLocks noGrp="1"/>
          </p:cNvSpPr>
          <p:nvPr>
            <p:ph type="dt" sz="half" idx="10"/>
          </p:nvPr>
        </p:nvSpPr>
        <p:spPr/>
        <p:txBody>
          <a:bodyPr/>
          <a:lstStyle/>
          <a:p>
            <a:endParaRPr lang="en-US"/>
          </a:p>
        </p:txBody>
      </p:sp>
      <p:sp>
        <p:nvSpPr>
          <p:cNvPr id="214" name="Slide Number Placeholder 213"/>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12192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cxnSp>
        <p:nvCxnSpPr>
          <p:cNvPr id="60" name="Straight Connector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endParaRPr lang="en-US" dirty="0"/>
          </a:p>
        </p:txBody>
      </p:sp>
      <p:sp>
        <p:nvSpPr>
          <p:cNvPr id="5" name="Date Placeholder 4"/>
          <p:cNvSpPr>
            <a:spLocks noGrp="1"/>
          </p:cNvSpPr>
          <p:nvPr>
            <p:ph type="dt" sz="half" idx="10"/>
          </p:nvPr>
        </p:nvSpPr>
        <p:spPr/>
        <p:txBody>
          <a:bodyPr/>
          <a:lstStyle>
            <a:lvl1pPr>
              <a:defRPr>
                <a:solidFill>
                  <a:schemeClr val="bg1"/>
                </a:solidFill>
              </a:defRPr>
            </a:lvl1pPr>
          </a:lstStyle>
          <a:p>
            <a:endParaRPr lang="en-US"/>
          </a:p>
        </p:txBody>
      </p:sp>
      <p:sp>
        <p:nvSpPr>
          <p:cNvPr id="8" name="Slide Number Placeholder 7"/>
          <p:cNvSpPr>
            <a:spLocks noGrp="1"/>
          </p:cNvSpPr>
          <p:nvPr>
            <p:ph type="sldNum" sz="quarter" idx="12"/>
          </p:nvPr>
        </p:nvSpPr>
        <p:spPr/>
        <p:txBody>
          <a:bodyPr/>
          <a:lstStyle>
            <a:lvl1pPr>
              <a:defRPr>
                <a:solidFill>
                  <a:schemeClr val="bg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12192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195943"/>
            <a:ext cx="12192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defRPr>
            </a:lvl1pPr>
          </a:lstStyle>
          <a:p>
            <a:endParaRPr lang="en-US" dirty="0"/>
          </a:p>
        </p:txBody>
      </p:sp>
      <p:sp>
        <p:nvSpPr>
          <p:cNvPr id="4" name="Date Placeholder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www.bk-agarwal.com/" TargetMode="External"/><Relationship Id="rId2" Type="http://schemas.openxmlformats.org/officeDocument/2006/relationships/notesSlide" Target="../notesSlides/notesSlide1.xml"/><Relationship Id="rId1" Type="http://schemas.openxmlformats.org/officeDocument/2006/relationships/slideLayout" Target="../slideLayouts/slideLayout9.xml"/><Relationship Id="rId5" Type="http://schemas.openxmlformats.org/officeDocument/2006/relationships/image" Target="../media/image2.png"/><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07054-9516-4BE5-B614-EBFA4BE6D47F}"/>
              </a:ext>
            </a:extLst>
          </p:cNvPr>
          <p:cNvSpPr>
            <a:spLocks noGrp="1"/>
          </p:cNvSpPr>
          <p:nvPr>
            <p:ph type="title"/>
          </p:nvPr>
        </p:nvSpPr>
        <p:spPr>
          <a:xfrm>
            <a:off x="7305964" y="-1"/>
            <a:ext cx="4886036" cy="2976465"/>
          </a:xfrm>
        </p:spPr>
        <p:txBody>
          <a:bodyPr>
            <a:normAutofit/>
          </a:bodyPr>
          <a:lstStyle/>
          <a:p>
            <a:pPr algn="ctr"/>
            <a:r>
              <a:rPr lang="en-US" sz="2400" dirty="0">
                <a:latin typeface="Aldhabi" panose="01000000000000000000" pitchFamily="2" charset="-78"/>
                <a:cs typeface="Aldhabi" panose="01000000000000000000" pitchFamily="2" charset="-78"/>
              </a:rPr>
              <a:t>West Bengal National University of Juridical Sciences, </a:t>
            </a:r>
            <a:br>
              <a:rPr lang="en-US" sz="2800" dirty="0">
                <a:latin typeface="Aldhabi" panose="01000000000000000000" pitchFamily="2" charset="-78"/>
                <a:cs typeface="Aldhabi" panose="01000000000000000000" pitchFamily="2" charset="-78"/>
              </a:rPr>
            </a:br>
            <a:r>
              <a:rPr lang="en-US" sz="2400" dirty="0">
                <a:latin typeface="Aldhabi" panose="01000000000000000000" pitchFamily="2" charset="-78"/>
                <a:cs typeface="Aldhabi" panose="01000000000000000000" pitchFamily="2" charset="-78"/>
              </a:rPr>
              <a:t>Kolkata</a:t>
            </a:r>
            <a:br>
              <a:rPr lang="en-US" sz="2800" dirty="0">
                <a:latin typeface="Aldhabi" panose="01000000000000000000" pitchFamily="2" charset="-78"/>
                <a:cs typeface="Aldhabi" panose="01000000000000000000" pitchFamily="2" charset="-78"/>
              </a:rPr>
            </a:br>
            <a:br>
              <a:rPr lang="en-US" sz="2800" dirty="0">
                <a:latin typeface="Aldhabi" panose="01000000000000000000" pitchFamily="2" charset="-78"/>
                <a:cs typeface="Aldhabi" panose="01000000000000000000" pitchFamily="2" charset="-78"/>
              </a:rPr>
            </a:br>
            <a:r>
              <a:rPr lang="en-US" sz="4400" dirty="0">
                <a:latin typeface="Algerian" panose="04020705040A02060702" pitchFamily="82" charset="0"/>
                <a:cs typeface="Angsana New" panose="020B0502040204020203" pitchFamily="18" charset="-34"/>
              </a:rPr>
              <a:t> </a:t>
            </a:r>
            <a:r>
              <a:rPr lang="en-US" sz="4000" dirty="0">
                <a:latin typeface="Algerian" panose="04020705040A02060702" pitchFamily="82" charset="0"/>
                <a:cs typeface="Angsana New" panose="020B0502040204020203" pitchFamily="18" charset="-34"/>
              </a:rPr>
              <a:t>The Registration Act &amp;</a:t>
            </a:r>
            <a:br>
              <a:rPr lang="en-US" sz="4000" dirty="0">
                <a:latin typeface="Algerian" panose="04020705040A02060702" pitchFamily="82" charset="0"/>
                <a:cs typeface="Angsana New" panose="020B0502040204020203" pitchFamily="18" charset="-34"/>
              </a:rPr>
            </a:br>
            <a:r>
              <a:rPr lang="en-US" sz="4000" dirty="0">
                <a:latin typeface="Algerian" panose="04020705040A02060702" pitchFamily="82" charset="0"/>
                <a:cs typeface="Angsana New" panose="020B0502040204020203" pitchFamily="18" charset="-34"/>
              </a:rPr>
              <a:t>Other Land Laws</a:t>
            </a:r>
            <a:endParaRPr lang="en-IN" sz="4000" dirty="0">
              <a:latin typeface="Algerian" panose="04020705040A02060702" pitchFamily="82" charset="0"/>
              <a:cs typeface="Angsana New" panose="020B0502040204020203" pitchFamily="18" charset="-34"/>
            </a:endParaRPr>
          </a:p>
        </p:txBody>
      </p:sp>
      <p:sp>
        <p:nvSpPr>
          <p:cNvPr id="4" name="Text Placeholder 3">
            <a:extLst>
              <a:ext uri="{FF2B5EF4-FFF2-40B4-BE49-F238E27FC236}">
                <a16:creationId xmlns:a16="http://schemas.microsoft.com/office/drawing/2014/main" id="{87F7D59A-E662-4163-A94D-A991C22ED599}"/>
              </a:ext>
            </a:extLst>
          </p:cNvPr>
          <p:cNvSpPr>
            <a:spLocks noGrp="1"/>
          </p:cNvSpPr>
          <p:nvPr>
            <p:ph type="body" sz="half" idx="2"/>
          </p:nvPr>
        </p:nvSpPr>
        <p:spPr>
          <a:xfrm>
            <a:off x="7315200" y="2892490"/>
            <a:ext cx="4886035" cy="3965509"/>
          </a:xfrm>
        </p:spPr>
        <p:txBody>
          <a:bodyPr>
            <a:normAutofit fontScale="92500" lnSpcReduction="20000"/>
          </a:bodyPr>
          <a:lstStyle/>
          <a:p>
            <a:pPr algn="ctr"/>
            <a:r>
              <a:rPr lang="en-US" sz="1800" b="1" dirty="0">
                <a:latin typeface="+mj-lt"/>
                <a:ea typeface="+mj-ea"/>
                <a:cs typeface="+mj-cs"/>
              </a:rPr>
              <a:t>By</a:t>
            </a:r>
          </a:p>
          <a:p>
            <a:pPr algn="ctr"/>
            <a:r>
              <a:rPr lang="en-US" sz="2400" b="1" dirty="0">
                <a:latin typeface="+mj-lt"/>
                <a:ea typeface="+mj-ea"/>
                <a:cs typeface="+mj-cs"/>
              </a:rPr>
              <a:t>B. K. Agarwal</a:t>
            </a:r>
          </a:p>
          <a:p>
            <a:pPr algn="ctr"/>
            <a:r>
              <a:rPr lang="en-US" sz="1800" b="1" dirty="0">
                <a:latin typeface="+mj-lt"/>
                <a:ea typeface="+mj-ea"/>
                <a:cs typeface="+mj-cs"/>
              </a:rPr>
              <a:t>Phone: 9650944100</a:t>
            </a:r>
          </a:p>
          <a:p>
            <a:pPr algn="ctr"/>
            <a:r>
              <a:rPr lang="en-US" sz="2000" b="1" dirty="0">
                <a:latin typeface="+mj-lt"/>
                <a:ea typeface="+mj-ea"/>
                <a:cs typeface="+mj-cs"/>
                <a:hlinkClick r:id="rId3">
                  <a:extLst>
                    <a:ext uri="{A12FA001-AC4F-418D-AE19-62706E023703}">
                      <ahyp:hlinkClr xmlns:ahyp="http://schemas.microsoft.com/office/drawing/2018/hyperlinkcolor" val="tx"/>
                    </a:ext>
                  </a:extLst>
                </a:hlinkClick>
              </a:rPr>
              <a:t>https://www.bk-agarwal.com/</a:t>
            </a:r>
            <a:endParaRPr lang="en-US" sz="2000" b="1" dirty="0">
              <a:latin typeface="+mj-lt"/>
              <a:ea typeface="+mj-ea"/>
              <a:cs typeface="+mj-cs"/>
            </a:endParaRPr>
          </a:p>
          <a:p>
            <a:pPr algn="ctr"/>
            <a:r>
              <a:rPr lang="en-US" sz="2800" dirty="0">
                <a:latin typeface="Aldhabi" panose="01000000000000000000" pitchFamily="2" charset="-78"/>
                <a:ea typeface="+mj-ea"/>
                <a:cs typeface="Aldhabi" panose="01000000000000000000" pitchFamily="2" charset="-78"/>
              </a:rPr>
              <a:t>Training </a:t>
            </a:r>
            <a:r>
              <a:rPr lang="en-US" sz="2800" dirty="0" err="1">
                <a:latin typeface="Aldhabi" panose="01000000000000000000" pitchFamily="2" charset="-78"/>
                <a:ea typeface="+mj-ea"/>
                <a:cs typeface="Aldhabi" panose="01000000000000000000" pitchFamily="2" charset="-78"/>
              </a:rPr>
              <a:t>Programme</a:t>
            </a:r>
            <a:r>
              <a:rPr lang="en-US" sz="2800" dirty="0">
                <a:latin typeface="Aldhabi" panose="01000000000000000000" pitchFamily="2" charset="-78"/>
                <a:ea typeface="+mj-ea"/>
                <a:cs typeface="Aldhabi" panose="01000000000000000000" pitchFamily="2" charset="-78"/>
              </a:rPr>
              <a:t> on</a:t>
            </a:r>
          </a:p>
          <a:p>
            <a:pPr algn="ctr"/>
            <a:r>
              <a:rPr lang="en-US" sz="2800" b="1" dirty="0">
                <a:latin typeface="Aldhabi" panose="01000000000000000000" pitchFamily="2" charset="-78"/>
                <a:ea typeface="+mj-ea"/>
                <a:cs typeface="Aldhabi" panose="01000000000000000000" pitchFamily="2" charset="-78"/>
              </a:rPr>
              <a:t>‘</a:t>
            </a:r>
            <a:r>
              <a:rPr lang="en-US" sz="3200" b="1" dirty="0">
                <a:latin typeface="Aldhabi" panose="01000000000000000000" pitchFamily="2" charset="-78"/>
                <a:ea typeface="+mj-ea"/>
                <a:cs typeface="Aldhabi" panose="01000000000000000000" pitchFamily="2" charset="-78"/>
              </a:rPr>
              <a:t>Legal and Court Procedures’ </a:t>
            </a:r>
          </a:p>
          <a:p>
            <a:pPr algn="ctr"/>
            <a:r>
              <a:rPr lang="en-US" sz="2800" dirty="0">
                <a:latin typeface="Aldhabi" panose="01000000000000000000" pitchFamily="2" charset="-78"/>
                <a:ea typeface="+mj-ea"/>
                <a:cs typeface="Aldhabi" panose="01000000000000000000" pitchFamily="2" charset="-78"/>
              </a:rPr>
              <a:t>for the officers of the</a:t>
            </a:r>
          </a:p>
          <a:p>
            <a:pPr algn="ctr"/>
            <a:r>
              <a:rPr lang="en-US" sz="2800" dirty="0">
                <a:latin typeface="Aldhabi" panose="01000000000000000000" pitchFamily="2" charset="-78"/>
                <a:ea typeface="+mj-ea"/>
                <a:cs typeface="Aldhabi" panose="01000000000000000000" pitchFamily="2" charset="-78"/>
              </a:rPr>
              <a:t> </a:t>
            </a:r>
            <a:r>
              <a:rPr lang="en-US" sz="3200" b="1" dirty="0">
                <a:latin typeface="Aldhabi" panose="01000000000000000000" pitchFamily="2" charset="-78"/>
                <a:ea typeface="+mj-ea"/>
                <a:cs typeface="Aldhabi" panose="01000000000000000000" pitchFamily="2" charset="-78"/>
              </a:rPr>
              <a:t>Directorate of Registration and Stamp Revenue, West Bengal </a:t>
            </a:r>
          </a:p>
          <a:p>
            <a:pPr algn="ctr"/>
            <a:r>
              <a:rPr lang="en-US" sz="2800" b="1" dirty="0">
                <a:latin typeface="Aldhabi" panose="01000000000000000000" pitchFamily="2" charset="-78"/>
                <a:ea typeface="+mj-ea"/>
                <a:cs typeface="Aldhabi" panose="01000000000000000000" pitchFamily="2" charset="-78"/>
              </a:rPr>
              <a:t>o</a:t>
            </a:r>
            <a:endParaRPr lang="en-IN" sz="2800" b="1" dirty="0">
              <a:latin typeface="Aldhabi" panose="01000000000000000000" pitchFamily="2" charset="-78"/>
              <a:ea typeface="+mj-ea"/>
              <a:cs typeface="Aldhabi" panose="01000000000000000000" pitchFamily="2" charset="-78"/>
            </a:endParaRPr>
          </a:p>
        </p:txBody>
      </p:sp>
      <p:pic>
        <p:nvPicPr>
          <p:cNvPr id="8" name="Picture Placeholder 7">
            <a:extLst>
              <a:ext uri="{FF2B5EF4-FFF2-40B4-BE49-F238E27FC236}">
                <a16:creationId xmlns:a16="http://schemas.microsoft.com/office/drawing/2014/main" id="{95F95949-E51B-4F16-B6C6-DFEF166BF353}"/>
              </a:ext>
            </a:extLst>
          </p:cNvPr>
          <p:cNvPicPr>
            <a:picLocks noGrp="1" noChangeAspect="1"/>
          </p:cNvPicPr>
          <p:nvPr>
            <p:ph type="pic" idx="1"/>
          </p:nvPr>
        </p:nvPicPr>
        <p:blipFill>
          <a:blip r:embed="rId4"/>
          <a:srcRect l="14444" r="14444"/>
          <a:stretch>
            <a:fillRect/>
          </a:stretch>
        </p:blipFill>
        <p:spPr>
          <a:xfrm>
            <a:off x="0" y="-1"/>
            <a:ext cx="7315200" cy="6858000"/>
          </a:xfrm>
        </p:spPr>
      </p:pic>
      <p:pic>
        <p:nvPicPr>
          <p:cNvPr id="5" name="Picture 4">
            <a:extLst>
              <a:ext uri="{FF2B5EF4-FFF2-40B4-BE49-F238E27FC236}">
                <a16:creationId xmlns:a16="http://schemas.microsoft.com/office/drawing/2014/main" id="{81301291-21A9-4CC6-90C1-97B4C819999B}"/>
              </a:ext>
            </a:extLst>
          </p:cNvPr>
          <p:cNvPicPr>
            <a:picLocks noChangeAspect="1"/>
          </p:cNvPicPr>
          <p:nvPr/>
        </p:nvPicPr>
        <p:blipFill>
          <a:blip r:embed="rId5"/>
          <a:stretch>
            <a:fillRect/>
          </a:stretch>
        </p:blipFill>
        <p:spPr>
          <a:xfrm>
            <a:off x="9346125" y="522513"/>
            <a:ext cx="805713" cy="774441"/>
          </a:xfrm>
          <a:prstGeom prst="rect">
            <a:avLst/>
          </a:prstGeom>
        </p:spPr>
      </p:pic>
    </p:spTree>
    <p:extLst>
      <p:ext uri="{BB962C8B-B14F-4D97-AF65-F5344CB8AC3E}">
        <p14:creationId xmlns:p14="http://schemas.microsoft.com/office/powerpoint/2010/main" val="908268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573A9-A837-4735-9435-4120B1140DA6}"/>
              </a:ext>
            </a:extLst>
          </p:cNvPr>
          <p:cNvSpPr>
            <a:spLocks noGrp="1"/>
          </p:cNvSpPr>
          <p:nvPr>
            <p:ph type="title"/>
          </p:nvPr>
        </p:nvSpPr>
        <p:spPr>
          <a:xfrm>
            <a:off x="1295400" y="345886"/>
            <a:ext cx="9601200" cy="671152"/>
          </a:xfrm>
        </p:spPr>
        <p:txBody>
          <a:bodyPr>
            <a:normAutofit/>
          </a:bodyPr>
          <a:lstStyle/>
          <a:p>
            <a:pPr algn="ctr"/>
            <a:r>
              <a:rPr lang="en-US" dirty="0"/>
              <a:t>History of Land Registration </a:t>
            </a:r>
            <a:endParaRPr lang="en-IN" dirty="0"/>
          </a:p>
        </p:txBody>
      </p:sp>
      <p:sp>
        <p:nvSpPr>
          <p:cNvPr id="3" name="Content Placeholder 2">
            <a:extLst>
              <a:ext uri="{FF2B5EF4-FFF2-40B4-BE49-F238E27FC236}">
                <a16:creationId xmlns:a16="http://schemas.microsoft.com/office/drawing/2014/main" id="{66A294C8-8A6C-46AF-BDA9-C017EE995D35}"/>
              </a:ext>
            </a:extLst>
          </p:cNvPr>
          <p:cNvSpPr>
            <a:spLocks noGrp="1"/>
          </p:cNvSpPr>
          <p:nvPr>
            <p:ph idx="1"/>
          </p:nvPr>
        </p:nvSpPr>
        <p:spPr>
          <a:xfrm>
            <a:off x="615819" y="1296955"/>
            <a:ext cx="10968373" cy="4870580"/>
          </a:xfrm>
        </p:spPr>
        <p:txBody>
          <a:bodyPr>
            <a:normAutofit/>
          </a:bodyPr>
          <a:lstStyle/>
          <a:p>
            <a:pPr algn="just">
              <a:lnSpc>
                <a:spcPct val="150000"/>
              </a:lnSpc>
              <a:spcBef>
                <a:spcPts val="0"/>
              </a:spcBef>
            </a:pPr>
            <a:r>
              <a:rPr lang="en-IN" sz="2600" dirty="0"/>
              <a:t>The Indian Registration Act,1866 introduced compulsory registration in a true sense. </a:t>
            </a:r>
          </a:p>
          <a:p>
            <a:pPr algn="just">
              <a:lnSpc>
                <a:spcPct val="150000"/>
              </a:lnSpc>
              <a:spcBef>
                <a:spcPts val="0"/>
              </a:spcBef>
            </a:pPr>
            <a:r>
              <a:rPr lang="en-IN" sz="2600" dirty="0"/>
              <a:t>Some of the important features of this legislation were:</a:t>
            </a:r>
          </a:p>
          <a:p>
            <a:pPr algn="just">
              <a:lnSpc>
                <a:spcPct val="150000"/>
              </a:lnSpc>
              <a:spcBef>
                <a:spcPts val="0"/>
              </a:spcBef>
              <a:buFont typeface="Wingdings" panose="05000000000000000000" pitchFamily="2" charset="2"/>
              <a:buChar char="Ø"/>
            </a:pPr>
            <a:r>
              <a:rPr lang="en-IN" sz="2600" dirty="0"/>
              <a:t>the concept of compulsory registration. Documents were divided into two categories. For the first category, registration was made compulsory and for the second one, it remained optional as before.</a:t>
            </a:r>
          </a:p>
          <a:p>
            <a:pPr algn="just">
              <a:lnSpc>
                <a:spcPct val="150000"/>
              </a:lnSpc>
              <a:spcBef>
                <a:spcPts val="0"/>
              </a:spcBef>
              <a:buFont typeface="Wingdings" panose="05000000000000000000" pitchFamily="2" charset="2"/>
              <a:buChar char="Ø"/>
            </a:pPr>
            <a:r>
              <a:rPr lang="en-IN" sz="2600" dirty="0"/>
              <a:t> registration of all court decrees, </a:t>
            </a:r>
          </a:p>
          <a:p>
            <a:pPr algn="just">
              <a:lnSpc>
                <a:spcPct val="150000"/>
              </a:lnSpc>
              <a:spcBef>
                <a:spcPts val="0"/>
              </a:spcBef>
              <a:buFont typeface="Wingdings" panose="05000000000000000000" pitchFamily="2" charset="2"/>
              <a:buChar char="Ø"/>
            </a:pPr>
            <a:r>
              <a:rPr lang="en-IN" sz="2600" dirty="0"/>
              <a:t>maintenance of indexes of registered documents</a:t>
            </a:r>
            <a:r>
              <a:rPr lang="en-IN" sz="2200" dirty="0"/>
              <a:t>. </a:t>
            </a:r>
          </a:p>
          <a:p>
            <a:pPr marL="0" indent="0">
              <a:lnSpc>
                <a:spcPct val="150000"/>
              </a:lnSpc>
              <a:spcBef>
                <a:spcPts val="0"/>
              </a:spcBef>
              <a:buNone/>
            </a:pPr>
            <a:endParaRPr lang="en-IN" dirty="0"/>
          </a:p>
        </p:txBody>
      </p:sp>
      <p:sp>
        <p:nvSpPr>
          <p:cNvPr id="4" name="Slide Number Placeholder 3">
            <a:extLst>
              <a:ext uri="{FF2B5EF4-FFF2-40B4-BE49-F238E27FC236}">
                <a16:creationId xmlns:a16="http://schemas.microsoft.com/office/drawing/2014/main" id="{BF499313-B391-462E-8B6A-3ECD0646C52A}"/>
              </a:ext>
            </a:extLst>
          </p:cNvPr>
          <p:cNvSpPr>
            <a:spLocks noGrp="1"/>
          </p:cNvSpPr>
          <p:nvPr>
            <p:ph type="sldNum" sz="quarter" idx="12"/>
          </p:nvPr>
        </p:nvSpPr>
        <p:spPr/>
        <p:txBody>
          <a:bodyPr/>
          <a:lstStyle/>
          <a:p>
            <a:fld id="{E31375A4-56A4-47D6-9801-1991572033F7}" type="slidenum">
              <a:rPr lang="en-US" smtClean="0"/>
              <a:t>10</a:t>
            </a:fld>
            <a:endParaRPr lang="en-US"/>
          </a:p>
        </p:txBody>
      </p:sp>
    </p:spTree>
    <p:extLst>
      <p:ext uri="{BB962C8B-B14F-4D97-AF65-F5344CB8AC3E}">
        <p14:creationId xmlns:p14="http://schemas.microsoft.com/office/powerpoint/2010/main" val="2393939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573A9-A837-4735-9435-4120B1140DA6}"/>
              </a:ext>
            </a:extLst>
          </p:cNvPr>
          <p:cNvSpPr>
            <a:spLocks noGrp="1"/>
          </p:cNvSpPr>
          <p:nvPr>
            <p:ph type="title"/>
          </p:nvPr>
        </p:nvSpPr>
        <p:spPr>
          <a:xfrm>
            <a:off x="1295400" y="345886"/>
            <a:ext cx="9601200" cy="671152"/>
          </a:xfrm>
        </p:spPr>
        <p:txBody>
          <a:bodyPr>
            <a:normAutofit/>
          </a:bodyPr>
          <a:lstStyle/>
          <a:p>
            <a:pPr algn="ctr"/>
            <a:r>
              <a:rPr lang="en-US" dirty="0"/>
              <a:t>History of Land Registration (cont.)</a:t>
            </a:r>
            <a:endParaRPr lang="en-IN" dirty="0"/>
          </a:p>
        </p:txBody>
      </p:sp>
      <p:sp>
        <p:nvSpPr>
          <p:cNvPr id="3" name="Content Placeholder 2">
            <a:extLst>
              <a:ext uri="{FF2B5EF4-FFF2-40B4-BE49-F238E27FC236}">
                <a16:creationId xmlns:a16="http://schemas.microsoft.com/office/drawing/2014/main" id="{66A294C8-8A6C-46AF-BDA9-C017EE995D35}"/>
              </a:ext>
            </a:extLst>
          </p:cNvPr>
          <p:cNvSpPr>
            <a:spLocks noGrp="1"/>
          </p:cNvSpPr>
          <p:nvPr>
            <p:ph idx="1"/>
          </p:nvPr>
        </p:nvSpPr>
        <p:spPr>
          <a:xfrm>
            <a:off x="615819" y="1138335"/>
            <a:ext cx="10968373" cy="5029200"/>
          </a:xfrm>
        </p:spPr>
        <p:txBody>
          <a:bodyPr>
            <a:normAutofit/>
          </a:bodyPr>
          <a:lstStyle/>
          <a:p>
            <a:pPr>
              <a:lnSpc>
                <a:spcPct val="150000"/>
              </a:lnSpc>
              <a:spcBef>
                <a:spcPts val="0"/>
              </a:spcBef>
              <a:buClr>
                <a:srgbClr val="D15A3E">
                  <a:lumMod val="75000"/>
                </a:srgbClr>
              </a:buClr>
            </a:pPr>
            <a:r>
              <a:rPr lang="en-US" sz="2600" dirty="0"/>
              <a:t>This Act was replaced by the Indian Registration Act 1871 which again was replaced by the Indian Registration Act 1877.</a:t>
            </a:r>
            <a:endParaRPr lang="en-IN" sz="2600" dirty="0"/>
          </a:p>
          <a:p>
            <a:pPr lvl="0">
              <a:lnSpc>
                <a:spcPct val="150000"/>
              </a:lnSpc>
              <a:spcBef>
                <a:spcPts val="0"/>
              </a:spcBef>
              <a:buClr>
                <a:srgbClr val="D15A3E">
                  <a:lumMod val="75000"/>
                </a:srgbClr>
              </a:buClr>
            </a:pPr>
            <a:r>
              <a:rPr lang="en-US" sz="2600" dirty="0">
                <a:solidFill>
                  <a:srgbClr val="2D2E2D"/>
                </a:solidFill>
              </a:rPr>
              <a:t>Finally, the Indian Registration Act 1908 was enacted which is in force presently. This law has the same basic structure as the Act of 1866. </a:t>
            </a:r>
          </a:p>
          <a:p>
            <a:pPr lvl="0">
              <a:lnSpc>
                <a:spcPct val="150000"/>
              </a:lnSpc>
              <a:spcBef>
                <a:spcPts val="0"/>
              </a:spcBef>
              <a:buClr>
                <a:srgbClr val="D15A3E">
                  <a:lumMod val="75000"/>
                </a:srgbClr>
              </a:buClr>
            </a:pPr>
            <a:r>
              <a:rPr lang="en-US" sz="2600" dirty="0">
                <a:solidFill>
                  <a:srgbClr val="2D2E2D"/>
                </a:solidFill>
              </a:rPr>
              <a:t>In the last more than 120 years of its existence, it has hardly undergone any change. </a:t>
            </a:r>
          </a:p>
          <a:p>
            <a:pPr>
              <a:lnSpc>
                <a:spcPct val="150000"/>
              </a:lnSpc>
              <a:spcBef>
                <a:spcPts val="0"/>
              </a:spcBef>
              <a:buFont typeface="Wingdings" panose="05000000000000000000" pitchFamily="2" charset="2"/>
              <a:buChar char="Ø"/>
            </a:pPr>
            <a:r>
              <a:rPr lang="en-US" sz="2600" dirty="0"/>
              <a:t>In 1929 compulsory registration of transfer of a court decree affecting rights in immovable property was introduced. </a:t>
            </a:r>
          </a:p>
          <a:p>
            <a:pPr lvl="0">
              <a:lnSpc>
                <a:spcPct val="150000"/>
              </a:lnSpc>
              <a:spcBef>
                <a:spcPts val="0"/>
              </a:spcBef>
              <a:buClr>
                <a:srgbClr val="D15A3E">
                  <a:lumMod val="75000"/>
                </a:srgbClr>
              </a:buClr>
              <a:buFont typeface="Wingdings" panose="05000000000000000000" pitchFamily="2" charset="2"/>
              <a:buChar char="Ø"/>
            </a:pPr>
            <a:endParaRPr lang="en-IN" sz="2600" dirty="0">
              <a:solidFill>
                <a:srgbClr val="2D2E2D"/>
              </a:solidFill>
            </a:endParaRPr>
          </a:p>
          <a:p>
            <a:endParaRPr lang="en-IN" dirty="0"/>
          </a:p>
        </p:txBody>
      </p:sp>
      <p:sp>
        <p:nvSpPr>
          <p:cNvPr id="4" name="Slide Number Placeholder 3">
            <a:extLst>
              <a:ext uri="{FF2B5EF4-FFF2-40B4-BE49-F238E27FC236}">
                <a16:creationId xmlns:a16="http://schemas.microsoft.com/office/drawing/2014/main" id="{BF499313-B391-462E-8B6A-3ECD0646C52A}"/>
              </a:ext>
            </a:extLst>
          </p:cNvPr>
          <p:cNvSpPr>
            <a:spLocks noGrp="1"/>
          </p:cNvSpPr>
          <p:nvPr>
            <p:ph type="sldNum" sz="quarter" idx="12"/>
          </p:nvPr>
        </p:nvSpPr>
        <p:spPr/>
        <p:txBody>
          <a:bodyPr/>
          <a:lstStyle/>
          <a:p>
            <a:fld id="{E31375A4-56A4-47D6-9801-1991572033F7}" type="slidenum">
              <a:rPr lang="en-US" smtClean="0"/>
              <a:t>11</a:t>
            </a:fld>
            <a:endParaRPr lang="en-US"/>
          </a:p>
        </p:txBody>
      </p:sp>
    </p:spTree>
    <p:extLst>
      <p:ext uri="{BB962C8B-B14F-4D97-AF65-F5344CB8AC3E}">
        <p14:creationId xmlns:p14="http://schemas.microsoft.com/office/powerpoint/2010/main" val="2525958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573A9-A837-4735-9435-4120B1140DA6}"/>
              </a:ext>
            </a:extLst>
          </p:cNvPr>
          <p:cNvSpPr>
            <a:spLocks noGrp="1"/>
          </p:cNvSpPr>
          <p:nvPr>
            <p:ph type="title"/>
          </p:nvPr>
        </p:nvSpPr>
        <p:spPr>
          <a:xfrm>
            <a:off x="1295400" y="345886"/>
            <a:ext cx="9601200" cy="671152"/>
          </a:xfrm>
        </p:spPr>
        <p:txBody>
          <a:bodyPr>
            <a:normAutofit/>
          </a:bodyPr>
          <a:lstStyle/>
          <a:p>
            <a:pPr algn="ctr"/>
            <a:r>
              <a:rPr lang="en-US" dirty="0"/>
              <a:t>History of Land Registration (cont.) </a:t>
            </a:r>
            <a:endParaRPr lang="en-IN" dirty="0"/>
          </a:p>
        </p:txBody>
      </p:sp>
      <p:sp>
        <p:nvSpPr>
          <p:cNvPr id="3" name="Content Placeholder 2">
            <a:extLst>
              <a:ext uri="{FF2B5EF4-FFF2-40B4-BE49-F238E27FC236}">
                <a16:creationId xmlns:a16="http://schemas.microsoft.com/office/drawing/2014/main" id="{66A294C8-8A6C-46AF-BDA9-C017EE995D35}"/>
              </a:ext>
            </a:extLst>
          </p:cNvPr>
          <p:cNvSpPr>
            <a:spLocks noGrp="1"/>
          </p:cNvSpPr>
          <p:nvPr>
            <p:ph idx="1"/>
          </p:nvPr>
        </p:nvSpPr>
        <p:spPr>
          <a:xfrm>
            <a:off x="615819" y="1138335"/>
            <a:ext cx="10968373" cy="5029200"/>
          </a:xfrm>
        </p:spPr>
        <p:txBody>
          <a:bodyPr>
            <a:normAutofit/>
          </a:bodyPr>
          <a:lstStyle/>
          <a:p>
            <a:pPr>
              <a:lnSpc>
                <a:spcPct val="150000"/>
              </a:lnSpc>
              <a:spcBef>
                <a:spcPts val="0"/>
              </a:spcBef>
              <a:buFont typeface="Wingdings" panose="05000000000000000000" pitchFamily="2" charset="2"/>
              <a:buChar char="Ø"/>
            </a:pPr>
            <a:r>
              <a:rPr lang="en-US" sz="2600" dirty="0"/>
              <a:t>In 2001 it was made compulsory to register a contract for the sale of immovable property for the purposes of section 53 A of the Transfer of Property act 1882. </a:t>
            </a:r>
          </a:p>
          <a:p>
            <a:pPr>
              <a:lnSpc>
                <a:spcPct val="150000"/>
              </a:lnSpc>
              <a:spcBef>
                <a:spcPts val="0"/>
              </a:spcBef>
              <a:buFont typeface="Wingdings" panose="05000000000000000000" pitchFamily="2" charset="2"/>
              <a:buChar char="Ø"/>
            </a:pPr>
            <a:r>
              <a:rPr lang="en-US" sz="2600" dirty="0"/>
              <a:t>In 2001 power of the registrars of Delhi and three presidency towns to register a document relating to a property located anywhere in the country was taken away. </a:t>
            </a:r>
          </a:p>
          <a:p>
            <a:pPr>
              <a:lnSpc>
                <a:spcPct val="150000"/>
              </a:lnSpc>
              <a:spcBef>
                <a:spcPts val="0"/>
              </a:spcBef>
              <a:buFont typeface="Wingdings" panose="05000000000000000000" pitchFamily="2" charset="2"/>
              <a:buChar char="Ø"/>
            </a:pPr>
            <a:r>
              <a:rPr lang="en-US" sz="2600" dirty="0"/>
              <a:t>Registration of certain kinds of General Power of attorney was also made compulsory in 2001</a:t>
            </a:r>
            <a:endParaRPr lang="en-IN" sz="2600" dirty="0"/>
          </a:p>
          <a:p>
            <a:pPr lvl="0">
              <a:lnSpc>
                <a:spcPct val="150000"/>
              </a:lnSpc>
              <a:spcBef>
                <a:spcPts val="0"/>
              </a:spcBef>
              <a:buClr>
                <a:srgbClr val="D15A3E">
                  <a:lumMod val="75000"/>
                </a:srgbClr>
              </a:buClr>
              <a:buFont typeface="Wingdings" panose="05000000000000000000" pitchFamily="2" charset="2"/>
              <a:buChar char="Ø"/>
            </a:pPr>
            <a:endParaRPr lang="en-IN" sz="2100" dirty="0">
              <a:solidFill>
                <a:srgbClr val="2D2E2D"/>
              </a:solidFill>
            </a:endParaRPr>
          </a:p>
          <a:p>
            <a:endParaRPr lang="en-IN" dirty="0"/>
          </a:p>
        </p:txBody>
      </p:sp>
      <p:sp>
        <p:nvSpPr>
          <p:cNvPr id="4" name="Slide Number Placeholder 3">
            <a:extLst>
              <a:ext uri="{FF2B5EF4-FFF2-40B4-BE49-F238E27FC236}">
                <a16:creationId xmlns:a16="http://schemas.microsoft.com/office/drawing/2014/main" id="{BF499313-B391-462E-8B6A-3ECD0646C52A}"/>
              </a:ext>
            </a:extLst>
          </p:cNvPr>
          <p:cNvSpPr>
            <a:spLocks noGrp="1"/>
          </p:cNvSpPr>
          <p:nvPr>
            <p:ph type="sldNum" sz="quarter" idx="12"/>
          </p:nvPr>
        </p:nvSpPr>
        <p:spPr/>
        <p:txBody>
          <a:bodyPr/>
          <a:lstStyle/>
          <a:p>
            <a:fld id="{E31375A4-56A4-47D6-9801-1991572033F7}" type="slidenum">
              <a:rPr lang="en-US" smtClean="0"/>
              <a:t>12</a:t>
            </a:fld>
            <a:endParaRPr lang="en-US"/>
          </a:p>
        </p:txBody>
      </p:sp>
    </p:spTree>
    <p:extLst>
      <p:ext uri="{BB962C8B-B14F-4D97-AF65-F5344CB8AC3E}">
        <p14:creationId xmlns:p14="http://schemas.microsoft.com/office/powerpoint/2010/main" val="2315661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E283E-F76B-4F3C-AC21-7B3C81DA4AAE}"/>
              </a:ext>
            </a:extLst>
          </p:cNvPr>
          <p:cNvSpPr>
            <a:spLocks noGrp="1"/>
          </p:cNvSpPr>
          <p:nvPr>
            <p:ph type="title"/>
          </p:nvPr>
        </p:nvSpPr>
        <p:spPr>
          <a:xfrm>
            <a:off x="1295400" y="2541573"/>
            <a:ext cx="9601200" cy="2307518"/>
          </a:xfrm>
        </p:spPr>
        <p:txBody>
          <a:bodyPr>
            <a:normAutofit fontScale="90000"/>
          </a:bodyPr>
          <a:lstStyle/>
          <a:p>
            <a:pPr algn="ctr"/>
            <a:br>
              <a:rPr lang="en-US" dirty="0">
                <a:latin typeface="Algerian" panose="04020705040A02060702" pitchFamily="82" charset="0"/>
                <a:ea typeface="Cambria" panose="02040503050406030204" pitchFamily="18" charset="0"/>
              </a:rPr>
            </a:br>
            <a:br>
              <a:rPr lang="en-US" dirty="0">
                <a:latin typeface="Algerian" panose="04020705040A02060702" pitchFamily="82" charset="0"/>
                <a:ea typeface="Cambria" panose="02040503050406030204" pitchFamily="18" charset="0"/>
              </a:rPr>
            </a:br>
            <a:br>
              <a:rPr lang="en-US" dirty="0">
                <a:latin typeface="Algerian" panose="04020705040A02060702" pitchFamily="82" charset="0"/>
                <a:ea typeface="Cambria" panose="02040503050406030204" pitchFamily="18" charset="0"/>
              </a:rPr>
            </a:br>
            <a:br>
              <a:rPr lang="en-US" dirty="0">
                <a:latin typeface="Algerian" panose="04020705040A02060702" pitchFamily="82" charset="0"/>
                <a:ea typeface="Cambria" panose="02040503050406030204" pitchFamily="18" charset="0"/>
              </a:rPr>
            </a:br>
            <a:br>
              <a:rPr lang="en-US" dirty="0">
                <a:latin typeface="Cambria" panose="02040503050406030204" pitchFamily="18" charset="0"/>
                <a:ea typeface="Cambria" panose="02040503050406030204" pitchFamily="18" charset="0"/>
              </a:rPr>
            </a:br>
            <a:br>
              <a:rPr lang="en-US" dirty="0"/>
            </a:br>
            <a:r>
              <a:rPr lang="en-US" dirty="0">
                <a:latin typeface="Algerian" panose="04020705040A02060702" pitchFamily="82" charset="0"/>
                <a:ea typeface="Cambria" panose="02040503050406030204" pitchFamily="18" charset="0"/>
              </a:rPr>
              <a:t>Concept and Purpose of  Registration </a:t>
            </a:r>
            <a:endParaRPr lang="en-IN" dirty="0">
              <a:latin typeface="Algerian" panose="04020705040A02060702" pitchFamily="82" charset="0"/>
              <a:ea typeface="Cambria" panose="02040503050406030204" pitchFamily="18" charset="0"/>
            </a:endParaRPr>
          </a:p>
        </p:txBody>
      </p:sp>
      <p:sp>
        <p:nvSpPr>
          <p:cNvPr id="3" name="Text Placeholder 2">
            <a:extLst>
              <a:ext uri="{FF2B5EF4-FFF2-40B4-BE49-F238E27FC236}">
                <a16:creationId xmlns:a16="http://schemas.microsoft.com/office/drawing/2014/main" id="{D8427F11-8FC2-4861-8E6A-86036367FE59}"/>
              </a:ext>
            </a:extLst>
          </p:cNvPr>
          <p:cNvSpPr>
            <a:spLocks noGrp="1"/>
          </p:cNvSpPr>
          <p:nvPr>
            <p:ph type="body" idx="1"/>
          </p:nvPr>
        </p:nvSpPr>
        <p:spPr>
          <a:xfrm>
            <a:off x="615636" y="5431536"/>
            <a:ext cx="10936586" cy="1080100"/>
          </a:xfrm>
        </p:spPr>
        <p:txBody>
          <a:bodyPr>
            <a:normAutofit/>
          </a:bodyPr>
          <a:lstStyle/>
          <a:p>
            <a:pPr algn="ctr"/>
            <a:endParaRPr lang="en-IN" sz="5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09023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8D361-CDE9-493E-8056-5C50F2D0F029}"/>
              </a:ext>
            </a:extLst>
          </p:cNvPr>
          <p:cNvSpPr>
            <a:spLocks noGrp="1"/>
          </p:cNvSpPr>
          <p:nvPr>
            <p:ph type="title"/>
          </p:nvPr>
        </p:nvSpPr>
        <p:spPr>
          <a:xfrm>
            <a:off x="1295400" y="503854"/>
            <a:ext cx="9601200" cy="653142"/>
          </a:xfrm>
        </p:spPr>
        <p:txBody>
          <a:bodyPr/>
          <a:lstStyle/>
          <a:p>
            <a:pPr algn="ctr"/>
            <a:r>
              <a:rPr lang="en-US" dirty="0"/>
              <a:t>Concept and Purpose of Registration</a:t>
            </a:r>
            <a:endParaRPr lang="en-IN" dirty="0"/>
          </a:p>
        </p:txBody>
      </p:sp>
      <p:sp>
        <p:nvSpPr>
          <p:cNvPr id="3" name="Content Placeholder 2">
            <a:extLst>
              <a:ext uri="{FF2B5EF4-FFF2-40B4-BE49-F238E27FC236}">
                <a16:creationId xmlns:a16="http://schemas.microsoft.com/office/drawing/2014/main" id="{4FDF971C-D618-49D2-AD01-BC16C037E30E}"/>
              </a:ext>
            </a:extLst>
          </p:cNvPr>
          <p:cNvSpPr>
            <a:spLocks noGrp="1"/>
          </p:cNvSpPr>
          <p:nvPr>
            <p:ph idx="1"/>
          </p:nvPr>
        </p:nvSpPr>
        <p:spPr>
          <a:xfrm>
            <a:off x="615819" y="1399592"/>
            <a:ext cx="10968373" cy="4767944"/>
          </a:xfrm>
        </p:spPr>
        <p:txBody>
          <a:bodyPr>
            <a:normAutofit/>
          </a:bodyPr>
          <a:lstStyle/>
          <a:p>
            <a:pPr algn="just"/>
            <a:r>
              <a:rPr lang="en-US" sz="2600" dirty="0"/>
              <a:t>Registration is an act of recording land rights in public records by a government authority to create evidence for the future.</a:t>
            </a:r>
          </a:p>
          <a:p>
            <a:pPr algn="just"/>
            <a:r>
              <a:rPr lang="en-US" sz="2600" dirty="0"/>
              <a:t>Purpose of Registration as mentioned in the Regulation of 1793 was:</a:t>
            </a:r>
          </a:p>
          <a:p>
            <a:pPr marL="0" indent="0" algn="just">
              <a:buNone/>
            </a:pPr>
            <a:r>
              <a:rPr lang="en-GB" sz="2600" dirty="0"/>
              <a:t>	</a:t>
            </a:r>
            <a:r>
              <a:rPr lang="en-GB" sz="2600" b="1" i="1" dirty="0"/>
              <a:t>‘To give security of title to the person acquiring property, prevent frauds in property 	transactions, provide authentic copies of deeds in case of loss or destruction of the same and avoid litigation.’</a:t>
            </a:r>
          </a:p>
          <a:p>
            <a:pPr algn="just"/>
            <a:r>
              <a:rPr lang="en-US" sz="2600" dirty="0"/>
              <a:t>Registration is not for collecting Stamp Duty. Stamp Duty is levied under the sec. 3 of the Indian Stamp Act,1899. Unstamped documents are impounded under sec. 33 of the Stamp Act.</a:t>
            </a:r>
          </a:p>
          <a:p>
            <a:pPr marL="514350" lvl="1" indent="-285750"/>
            <a:endParaRPr lang="en-IN" dirty="0"/>
          </a:p>
          <a:p>
            <a:pPr marL="0" indent="0">
              <a:buNone/>
            </a:pPr>
            <a:endParaRPr lang="en-US" dirty="0"/>
          </a:p>
          <a:p>
            <a:endParaRPr lang="en-IN" dirty="0"/>
          </a:p>
        </p:txBody>
      </p:sp>
      <p:sp>
        <p:nvSpPr>
          <p:cNvPr id="4" name="Slide Number Placeholder 3">
            <a:extLst>
              <a:ext uri="{FF2B5EF4-FFF2-40B4-BE49-F238E27FC236}">
                <a16:creationId xmlns:a16="http://schemas.microsoft.com/office/drawing/2014/main" id="{BDBC4FDC-EBA8-4089-8D3A-4469078DBC42}"/>
              </a:ext>
            </a:extLst>
          </p:cNvPr>
          <p:cNvSpPr>
            <a:spLocks noGrp="1"/>
          </p:cNvSpPr>
          <p:nvPr>
            <p:ph type="sldNum" sz="quarter" idx="12"/>
          </p:nvPr>
        </p:nvSpPr>
        <p:spPr/>
        <p:txBody>
          <a:bodyPr/>
          <a:lstStyle/>
          <a:p>
            <a:fld id="{E31375A4-56A4-47D6-9801-1991572033F7}" type="slidenum">
              <a:rPr lang="en-US" smtClean="0"/>
              <a:t>14</a:t>
            </a:fld>
            <a:endParaRPr lang="en-US"/>
          </a:p>
        </p:txBody>
      </p:sp>
    </p:spTree>
    <p:extLst>
      <p:ext uri="{BB962C8B-B14F-4D97-AF65-F5344CB8AC3E}">
        <p14:creationId xmlns:p14="http://schemas.microsoft.com/office/powerpoint/2010/main" val="2626914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AA752-6C9D-4ED5-B3D8-4F90BECE1C54}"/>
              </a:ext>
            </a:extLst>
          </p:cNvPr>
          <p:cNvSpPr>
            <a:spLocks noGrp="1"/>
          </p:cNvSpPr>
          <p:nvPr>
            <p:ph type="title"/>
          </p:nvPr>
        </p:nvSpPr>
        <p:spPr>
          <a:xfrm>
            <a:off x="1295400" y="503854"/>
            <a:ext cx="9601200" cy="649086"/>
          </a:xfrm>
        </p:spPr>
        <p:txBody>
          <a:bodyPr>
            <a:normAutofit/>
          </a:bodyPr>
          <a:lstStyle/>
          <a:p>
            <a:pPr algn="ctr"/>
            <a:r>
              <a:rPr lang="en-IN" sz="4000" dirty="0"/>
              <a:t>Systems of Land Registration</a:t>
            </a:r>
          </a:p>
        </p:txBody>
      </p:sp>
      <p:sp>
        <p:nvSpPr>
          <p:cNvPr id="3" name="Content Placeholder 2">
            <a:extLst>
              <a:ext uri="{FF2B5EF4-FFF2-40B4-BE49-F238E27FC236}">
                <a16:creationId xmlns:a16="http://schemas.microsoft.com/office/drawing/2014/main" id="{544CE5A7-7B1F-4F65-8862-3198D4536377}"/>
              </a:ext>
            </a:extLst>
          </p:cNvPr>
          <p:cNvSpPr>
            <a:spLocks noGrp="1"/>
          </p:cNvSpPr>
          <p:nvPr>
            <p:ph idx="1"/>
          </p:nvPr>
        </p:nvSpPr>
        <p:spPr>
          <a:xfrm>
            <a:off x="600075" y="1390261"/>
            <a:ext cx="10984117" cy="4599991"/>
          </a:xfrm>
        </p:spPr>
        <p:txBody>
          <a:bodyPr>
            <a:noAutofit/>
          </a:bodyPr>
          <a:lstStyle/>
          <a:p>
            <a:pPr marL="0" indent="0" algn="ctr">
              <a:lnSpc>
                <a:spcPct val="120000"/>
              </a:lnSpc>
              <a:buNone/>
            </a:pPr>
            <a:r>
              <a:rPr lang="en-IN" sz="3100" b="1" dirty="0"/>
              <a:t>Deed Registration System</a:t>
            </a:r>
          </a:p>
          <a:p>
            <a:pPr lvl="1">
              <a:lnSpc>
                <a:spcPct val="120000"/>
              </a:lnSpc>
            </a:pPr>
            <a:r>
              <a:rPr lang="en-IN" sz="3100" dirty="0"/>
              <a:t>Transfer of title through a conveyance deed</a:t>
            </a:r>
          </a:p>
          <a:p>
            <a:pPr lvl="1">
              <a:lnSpc>
                <a:spcPct val="120000"/>
              </a:lnSpc>
            </a:pPr>
            <a:r>
              <a:rPr lang="en-IN" sz="3100" dirty="0"/>
              <a:t>Registration of deed creates evidence of a transaction</a:t>
            </a:r>
          </a:p>
          <a:p>
            <a:pPr lvl="1">
              <a:lnSpc>
                <a:spcPct val="120000"/>
              </a:lnSpc>
            </a:pPr>
            <a:r>
              <a:rPr lang="en-US" sz="3100" dirty="0"/>
              <a:t>Land parcel-wise record of rights not available </a:t>
            </a:r>
            <a:endParaRPr lang="en-IN" sz="3100" dirty="0"/>
          </a:p>
          <a:p>
            <a:pPr lvl="1">
              <a:lnSpc>
                <a:spcPct val="120000"/>
              </a:lnSpc>
            </a:pPr>
            <a:r>
              <a:rPr lang="en-IN" sz="3100" dirty="0"/>
              <a:t>Registration does not validate the legality of the transaction</a:t>
            </a:r>
          </a:p>
          <a:p>
            <a:pPr lvl="1">
              <a:lnSpc>
                <a:spcPct val="120000"/>
              </a:lnSpc>
            </a:pPr>
            <a:r>
              <a:rPr lang="en-IN" sz="3100" dirty="0"/>
              <a:t>Registration does not guarantee a good title</a:t>
            </a:r>
          </a:p>
          <a:p>
            <a:endParaRPr lang="en-IN" sz="3100" dirty="0"/>
          </a:p>
        </p:txBody>
      </p:sp>
      <p:sp>
        <p:nvSpPr>
          <p:cNvPr id="4" name="Slide Number Placeholder 3">
            <a:extLst>
              <a:ext uri="{FF2B5EF4-FFF2-40B4-BE49-F238E27FC236}">
                <a16:creationId xmlns:a16="http://schemas.microsoft.com/office/drawing/2014/main" id="{3C357BE0-0658-419E-A8BF-C3F3398BFA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en-US" sz="1100" b="0" i="0" u="none" strike="noStrike" kern="1200" cap="none" spc="0" normalizeH="0" baseline="0" noProof="0" smtClean="0">
                <a:ln>
                  <a:noFill/>
                </a:ln>
                <a:solidFill>
                  <a:srgbClr val="2D2E2D">
                    <a:lumMod val="90000"/>
                    <a:lumOff val="10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100" b="0" i="0" u="none" strike="noStrike" kern="1200" cap="none" spc="0" normalizeH="0" baseline="0" noProof="0">
              <a:ln>
                <a:noFill/>
              </a:ln>
              <a:solidFill>
                <a:srgbClr val="2D2E2D">
                  <a:lumMod val="90000"/>
                  <a:lumOff val="10000"/>
                </a:srgbClr>
              </a:solidFill>
              <a:effectLst/>
              <a:uLnTx/>
              <a:uFillTx/>
              <a:latin typeface="Arial"/>
              <a:ea typeface="+mn-ea"/>
              <a:cs typeface="+mn-cs"/>
            </a:endParaRPr>
          </a:p>
        </p:txBody>
      </p:sp>
    </p:spTree>
    <p:extLst>
      <p:ext uri="{BB962C8B-B14F-4D97-AF65-F5344CB8AC3E}">
        <p14:creationId xmlns:p14="http://schemas.microsoft.com/office/powerpoint/2010/main" val="1680868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AA752-6C9D-4ED5-B3D8-4F90BECE1C54}"/>
              </a:ext>
            </a:extLst>
          </p:cNvPr>
          <p:cNvSpPr>
            <a:spLocks noGrp="1"/>
          </p:cNvSpPr>
          <p:nvPr>
            <p:ph type="title"/>
          </p:nvPr>
        </p:nvSpPr>
        <p:spPr>
          <a:xfrm>
            <a:off x="1295400" y="503854"/>
            <a:ext cx="9601200" cy="649086"/>
          </a:xfrm>
        </p:spPr>
        <p:txBody>
          <a:bodyPr>
            <a:normAutofit/>
          </a:bodyPr>
          <a:lstStyle/>
          <a:p>
            <a:pPr algn="ctr"/>
            <a:r>
              <a:rPr lang="en-IN" sz="4000" dirty="0"/>
              <a:t>Systems of Land Registration</a:t>
            </a:r>
          </a:p>
        </p:txBody>
      </p:sp>
      <p:sp>
        <p:nvSpPr>
          <p:cNvPr id="3" name="Content Placeholder 2">
            <a:extLst>
              <a:ext uri="{FF2B5EF4-FFF2-40B4-BE49-F238E27FC236}">
                <a16:creationId xmlns:a16="http://schemas.microsoft.com/office/drawing/2014/main" id="{544CE5A7-7B1F-4F65-8862-3198D4536377}"/>
              </a:ext>
            </a:extLst>
          </p:cNvPr>
          <p:cNvSpPr>
            <a:spLocks noGrp="1"/>
          </p:cNvSpPr>
          <p:nvPr>
            <p:ph idx="1"/>
          </p:nvPr>
        </p:nvSpPr>
        <p:spPr>
          <a:xfrm>
            <a:off x="600075" y="1436914"/>
            <a:ext cx="10984117" cy="4720999"/>
          </a:xfrm>
        </p:spPr>
        <p:txBody>
          <a:bodyPr>
            <a:normAutofit fontScale="55000" lnSpcReduction="20000"/>
          </a:bodyPr>
          <a:lstStyle/>
          <a:p>
            <a:pPr marL="0" indent="0" algn="ctr">
              <a:lnSpc>
                <a:spcPct val="120000"/>
              </a:lnSpc>
              <a:buNone/>
            </a:pPr>
            <a:r>
              <a:rPr lang="en-IN" sz="5600" b="1" dirty="0"/>
              <a:t>Title Registration System (Torrens System, Conclusive Title System)</a:t>
            </a:r>
          </a:p>
          <a:p>
            <a:pPr lvl="1">
              <a:lnSpc>
                <a:spcPct val="120000"/>
              </a:lnSpc>
            </a:pPr>
            <a:r>
              <a:rPr lang="en-IN" sz="5600" dirty="0"/>
              <a:t>Transfer of title only on registration</a:t>
            </a:r>
          </a:p>
          <a:p>
            <a:pPr lvl="1">
              <a:lnSpc>
                <a:spcPct val="120000"/>
              </a:lnSpc>
            </a:pPr>
            <a:r>
              <a:rPr lang="en-US" sz="5600" dirty="0"/>
              <a:t>Registration after verifying the legal validity of the transaction</a:t>
            </a:r>
          </a:p>
          <a:p>
            <a:pPr lvl="1">
              <a:lnSpc>
                <a:spcPct val="120000"/>
              </a:lnSpc>
            </a:pPr>
            <a:r>
              <a:rPr lang="en-US" sz="5600" dirty="0"/>
              <a:t>Rights are recorded against a particular parcel of land</a:t>
            </a:r>
            <a:endParaRPr lang="en-IN" sz="5600" dirty="0"/>
          </a:p>
          <a:p>
            <a:pPr lvl="1">
              <a:lnSpc>
                <a:spcPct val="120000"/>
              </a:lnSpc>
            </a:pPr>
            <a:r>
              <a:rPr lang="en-IN" sz="5600" dirty="0"/>
              <a:t>Registration is conclusive proof of title</a:t>
            </a:r>
          </a:p>
          <a:p>
            <a:pPr lvl="1">
              <a:lnSpc>
                <a:spcPct val="120000"/>
              </a:lnSpc>
            </a:pPr>
            <a:r>
              <a:rPr lang="en-IN" sz="5600" dirty="0"/>
              <a:t>State indemnity against any defect in the register</a:t>
            </a:r>
          </a:p>
          <a:p>
            <a:endParaRPr lang="en-IN" dirty="0"/>
          </a:p>
        </p:txBody>
      </p:sp>
      <p:sp>
        <p:nvSpPr>
          <p:cNvPr id="4" name="Slide Number Placeholder 3">
            <a:extLst>
              <a:ext uri="{FF2B5EF4-FFF2-40B4-BE49-F238E27FC236}">
                <a16:creationId xmlns:a16="http://schemas.microsoft.com/office/drawing/2014/main" id="{3C357BE0-0658-419E-A8BF-C3F3398BFA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en-US" sz="1100" b="0" i="0" u="none" strike="noStrike" kern="1200" cap="none" spc="0" normalizeH="0" baseline="0" noProof="0" smtClean="0">
                <a:ln>
                  <a:noFill/>
                </a:ln>
                <a:solidFill>
                  <a:srgbClr val="2D2E2D">
                    <a:lumMod val="90000"/>
                    <a:lumOff val="10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100" b="0" i="0" u="none" strike="noStrike" kern="1200" cap="none" spc="0" normalizeH="0" baseline="0" noProof="0">
              <a:ln>
                <a:noFill/>
              </a:ln>
              <a:solidFill>
                <a:srgbClr val="2D2E2D">
                  <a:lumMod val="90000"/>
                  <a:lumOff val="10000"/>
                </a:srgbClr>
              </a:solidFill>
              <a:effectLst/>
              <a:uLnTx/>
              <a:uFillTx/>
              <a:latin typeface="Arial"/>
              <a:ea typeface="+mn-ea"/>
              <a:cs typeface="+mn-cs"/>
            </a:endParaRPr>
          </a:p>
        </p:txBody>
      </p:sp>
    </p:spTree>
    <p:extLst>
      <p:ext uri="{BB962C8B-B14F-4D97-AF65-F5344CB8AC3E}">
        <p14:creationId xmlns:p14="http://schemas.microsoft.com/office/powerpoint/2010/main" val="4031570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80248-00FE-4043-B1AB-ED21AECDE1E2}"/>
              </a:ext>
            </a:extLst>
          </p:cNvPr>
          <p:cNvSpPr>
            <a:spLocks noGrp="1"/>
          </p:cNvSpPr>
          <p:nvPr>
            <p:ph type="title"/>
          </p:nvPr>
        </p:nvSpPr>
        <p:spPr>
          <a:xfrm>
            <a:off x="1295400" y="503854"/>
            <a:ext cx="9601200" cy="853460"/>
          </a:xfrm>
        </p:spPr>
        <p:txBody>
          <a:bodyPr>
            <a:normAutofit/>
          </a:bodyPr>
          <a:lstStyle/>
          <a:p>
            <a:pPr algn="ctr"/>
            <a:r>
              <a:rPr lang="en-US" sz="4000" dirty="0"/>
              <a:t>International Practices</a:t>
            </a:r>
            <a:endParaRPr lang="en-IN" sz="4000" dirty="0"/>
          </a:p>
        </p:txBody>
      </p:sp>
      <p:sp>
        <p:nvSpPr>
          <p:cNvPr id="3" name="Content Placeholder 2">
            <a:extLst>
              <a:ext uri="{FF2B5EF4-FFF2-40B4-BE49-F238E27FC236}">
                <a16:creationId xmlns:a16="http://schemas.microsoft.com/office/drawing/2014/main" id="{91266CB6-A37C-49EC-8FF2-F4E170C323BC}"/>
              </a:ext>
            </a:extLst>
          </p:cNvPr>
          <p:cNvSpPr>
            <a:spLocks noGrp="1"/>
          </p:cNvSpPr>
          <p:nvPr>
            <p:ph idx="1"/>
          </p:nvPr>
        </p:nvSpPr>
        <p:spPr>
          <a:xfrm>
            <a:off x="671513" y="1357315"/>
            <a:ext cx="10912679" cy="4757736"/>
          </a:xfrm>
        </p:spPr>
        <p:txBody>
          <a:bodyPr>
            <a:normAutofit fontScale="92500"/>
          </a:bodyPr>
          <a:lstStyle/>
          <a:p>
            <a:pPr lvl="0">
              <a:lnSpc>
                <a:spcPct val="110000"/>
              </a:lnSpc>
              <a:buNone/>
            </a:pPr>
            <a:r>
              <a:rPr lang="en-US" sz="3600" b="1" dirty="0"/>
              <a:t>Deed Registration System</a:t>
            </a:r>
            <a:endParaRPr lang="en-US" sz="3600" dirty="0"/>
          </a:p>
          <a:p>
            <a:pPr>
              <a:lnSpc>
                <a:spcPct val="110000"/>
              </a:lnSpc>
            </a:pPr>
            <a:r>
              <a:rPr lang="en-US" sz="3600" dirty="0"/>
              <a:t>India, USA, South Africa, Hong Kong, France, Italy, Japan, most of Latin America, and many other countries.</a:t>
            </a:r>
          </a:p>
          <a:p>
            <a:pPr lvl="0">
              <a:lnSpc>
                <a:spcPct val="110000"/>
              </a:lnSpc>
              <a:buNone/>
            </a:pPr>
            <a:r>
              <a:rPr lang="en-US" sz="3600" b="1" dirty="0"/>
              <a:t>Title Registration System </a:t>
            </a:r>
            <a:endParaRPr lang="en-US" sz="3600" dirty="0"/>
          </a:p>
          <a:p>
            <a:pPr>
              <a:lnSpc>
                <a:spcPct val="110000"/>
              </a:lnSpc>
            </a:pPr>
            <a:r>
              <a:rPr lang="en-US" sz="3600" dirty="0"/>
              <a:t>Australia, New Zealand, the United Kingdom, Germany, part of Canada, Singapore, Thailand, Malaysia, Ireland and many other countries. </a:t>
            </a:r>
          </a:p>
          <a:p>
            <a:endParaRPr lang="en-IN" dirty="0"/>
          </a:p>
        </p:txBody>
      </p:sp>
      <p:sp>
        <p:nvSpPr>
          <p:cNvPr id="4" name="Slide Number Placeholder 3">
            <a:extLst>
              <a:ext uri="{FF2B5EF4-FFF2-40B4-BE49-F238E27FC236}">
                <a16:creationId xmlns:a16="http://schemas.microsoft.com/office/drawing/2014/main" id="{497B7EFE-5F61-48E1-BC92-E42E4074945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en-US" sz="1100" b="0" i="0" u="none" strike="noStrike" kern="1200" cap="none" spc="0" normalizeH="0" baseline="0" noProof="0" smtClean="0">
                <a:ln>
                  <a:noFill/>
                </a:ln>
                <a:solidFill>
                  <a:srgbClr val="2D2E2D">
                    <a:lumMod val="90000"/>
                    <a:lumOff val="10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100" b="0" i="0" u="none" strike="noStrike" kern="1200" cap="none" spc="0" normalizeH="0" baseline="0" noProof="0">
              <a:ln>
                <a:noFill/>
              </a:ln>
              <a:solidFill>
                <a:srgbClr val="2D2E2D">
                  <a:lumMod val="90000"/>
                  <a:lumOff val="10000"/>
                </a:srgbClr>
              </a:solidFill>
              <a:effectLst/>
              <a:uLnTx/>
              <a:uFillTx/>
              <a:latin typeface="Arial"/>
              <a:ea typeface="+mn-ea"/>
              <a:cs typeface="+mn-cs"/>
            </a:endParaRPr>
          </a:p>
        </p:txBody>
      </p:sp>
    </p:spTree>
    <p:extLst>
      <p:ext uri="{BB962C8B-B14F-4D97-AF65-F5344CB8AC3E}">
        <p14:creationId xmlns:p14="http://schemas.microsoft.com/office/powerpoint/2010/main" val="4251171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2627E-4E5E-4672-B962-5BF4DF88F8C6}"/>
              </a:ext>
            </a:extLst>
          </p:cNvPr>
          <p:cNvSpPr>
            <a:spLocks noGrp="1"/>
          </p:cNvSpPr>
          <p:nvPr>
            <p:ph type="title"/>
          </p:nvPr>
        </p:nvSpPr>
        <p:spPr>
          <a:xfrm>
            <a:off x="1295400" y="259976"/>
            <a:ext cx="9601200" cy="770965"/>
          </a:xfrm>
        </p:spPr>
        <p:txBody>
          <a:bodyPr>
            <a:normAutofit/>
          </a:bodyPr>
          <a:lstStyle/>
          <a:p>
            <a:pPr algn="ctr"/>
            <a:r>
              <a:rPr lang="en-US" sz="4000" dirty="0"/>
              <a:t>Land Registration System in India</a:t>
            </a:r>
            <a:endParaRPr lang="en-IN" sz="4000" dirty="0"/>
          </a:p>
        </p:txBody>
      </p:sp>
      <p:sp>
        <p:nvSpPr>
          <p:cNvPr id="3" name="Content Placeholder 2">
            <a:extLst>
              <a:ext uri="{FF2B5EF4-FFF2-40B4-BE49-F238E27FC236}">
                <a16:creationId xmlns:a16="http://schemas.microsoft.com/office/drawing/2014/main" id="{14BA75A4-AD6F-4820-BAA9-879896CC8621}"/>
              </a:ext>
            </a:extLst>
          </p:cNvPr>
          <p:cNvSpPr>
            <a:spLocks noGrp="1"/>
          </p:cNvSpPr>
          <p:nvPr>
            <p:ph idx="1"/>
          </p:nvPr>
        </p:nvSpPr>
        <p:spPr>
          <a:xfrm>
            <a:off x="618565" y="1030941"/>
            <a:ext cx="10965628" cy="5258738"/>
          </a:xfrm>
        </p:spPr>
        <p:txBody>
          <a:bodyPr>
            <a:normAutofit fontScale="25000" lnSpcReduction="20000"/>
          </a:bodyPr>
          <a:lstStyle/>
          <a:p>
            <a:pPr algn="just">
              <a:lnSpc>
                <a:spcPct val="120000"/>
              </a:lnSpc>
            </a:pPr>
            <a:r>
              <a:rPr lang="en-US" sz="12800" dirty="0"/>
              <a:t>India is defined as a deed registration country.</a:t>
            </a:r>
          </a:p>
          <a:p>
            <a:pPr algn="just">
              <a:lnSpc>
                <a:spcPct val="120000"/>
              </a:lnSpc>
            </a:pPr>
            <a:r>
              <a:rPr lang="en-US" sz="12800" dirty="0"/>
              <a:t>It actually has two sub-systems for maintaining records of ownership, viz. Deed Registry and Record-of-Rights</a:t>
            </a:r>
          </a:p>
          <a:p>
            <a:pPr algn="just">
              <a:lnSpc>
                <a:spcPct val="120000"/>
              </a:lnSpc>
            </a:pPr>
            <a:r>
              <a:rPr lang="en-US" sz="12800" dirty="0"/>
              <a:t>These are operated by separate authorities under a separate set of laws.</a:t>
            </a:r>
          </a:p>
          <a:p>
            <a:pPr algn="just">
              <a:lnSpc>
                <a:spcPct val="120000"/>
              </a:lnSpc>
            </a:pPr>
            <a:r>
              <a:rPr lang="en-US" sz="12800" dirty="0"/>
              <a:t>Record-of-rights is actually a title register, where rights are recorded against individual land plots through a quasi-judicial process. Further, the law recognizes these entries as true until proven otherwise. </a:t>
            </a:r>
          </a:p>
          <a:p>
            <a:pPr marL="0" indent="0" algn="just">
              <a:lnSpc>
                <a:spcPct val="120000"/>
              </a:lnSpc>
              <a:buNone/>
            </a:pPr>
            <a:endParaRPr lang="en-IN" sz="12800" dirty="0"/>
          </a:p>
          <a:p>
            <a:endParaRPr lang="en-IN" dirty="0"/>
          </a:p>
        </p:txBody>
      </p:sp>
      <p:sp>
        <p:nvSpPr>
          <p:cNvPr id="4" name="Slide Number Placeholder 3">
            <a:extLst>
              <a:ext uri="{FF2B5EF4-FFF2-40B4-BE49-F238E27FC236}">
                <a16:creationId xmlns:a16="http://schemas.microsoft.com/office/drawing/2014/main" id="{CAEB792C-078E-42E2-9954-380EAA9B642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en-US" sz="1100" b="0" i="0" u="none" strike="noStrike" kern="1200" cap="none" spc="0" normalizeH="0" baseline="0" noProof="0" smtClean="0">
                <a:ln>
                  <a:noFill/>
                </a:ln>
                <a:solidFill>
                  <a:srgbClr val="2D2E2D">
                    <a:lumMod val="90000"/>
                    <a:lumOff val="10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100" b="0" i="0" u="none" strike="noStrike" kern="1200" cap="none" spc="0" normalizeH="0" baseline="0" noProof="0">
              <a:ln>
                <a:noFill/>
              </a:ln>
              <a:solidFill>
                <a:srgbClr val="2D2E2D">
                  <a:lumMod val="90000"/>
                  <a:lumOff val="10000"/>
                </a:srgbClr>
              </a:solidFill>
              <a:effectLst/>
              <a:uLnTx/>
              <a:uFillTx/>
              <a:latin typeface="Arial"/>
              <a:ea typeface="+mn-ea"/>
              <a:cs typeface="+mn-cs"/>
            </a:endParaRPr>
          </a:p>
        </p:txBody>
      </p:sp>
    </p:spTree>
    <p:extLst>
      <p:ext uri="{BB962C8B-B14F-4D97-AF65-F5344CB8AC3E}">
        <p14:creationId xmlns:p14="http://schemas.microsoft.com/office/powerpoint/2010/main" val="3279526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2627E-4E5E-4672-B962-5BF4DF88F8C6}"/>
              </a:ext>
            </a:extLst>
          </p:cNvPr>
          <p:cNvSpPr>
            <a:spLocks noGrp="1"/>
          </p:cNvSpPr>
          <p:nvPr>
            <p:ph type="title"/>
          </p:nvPr>
        </p:nvSpPr>
        <p:spPr>
          <a:xfrm>
            <a:off x="1295400" y="259976"/>
            <a:ext cx="9601200" cy="744071"/>
          </a:xfrm>
        </p:spPr>
        <p:txBody>
          <a:bodyPr>
            <a:normAutofit fontScale="90000"/>
          </a:bodyPr>
          <a:lstStyle/>
          <a:p>
            <a:pPr algn="ctr"/>
            <a:r>
              <a:rPr lang="en-US" sz="4000" dirty="0"/>
              <a:t>Land Registration System in India (Cont.)</a:t>
            </a:r>
            <a:endParaRPr lang="en-IN" sz="4000" dirty="0"/>
          </a:p>
        </p:txBody>
      </p:sp>
      <p:sp>
        <p:nvSpPr>
          <p:cNvPr id="3" name="Content Placeholder 2">
            <a:extLst>
              <a:ext uri="{FF2B5EF4-FFF2-40B4-BE49-F238E27FC236}">
                <a16:creationId xmlns:a16="http://schemas.microsoft.com/office/drawing/2014/main" id="{14BA75A4-AD6F-4820-BAA9-879896CC8621}"/>
              </a:ext>
            </a:extLst>
          </p:cNvPr>
          <p:cNvSpPr>
            <a:spLocks noGrp="1"/>
          </p:cNvSpPr>
          <p:nvPr>
            <p:ph idx="1"/>
          </p:nvPr>
        </p:nvSpPr>
        <p:spPr>
          <a:xfrm>
            <a:off x="618565" y="1399591"/>
            <a:ext cx="10965628" cy="4739951"/>
          </a:xfrm>
        </p:spPr>
        <p:txBody>
          <a:bodyPr>
            <a:normAutofit fontScale="55000" lnSpcReduction="20000"/>
          </a:bodyPr>
          <a:lstStyle/>
          <a:p>
            <a:pPr algn="just">
              <a:lnSpc>
                <a:spcPct val="120000"/>
              </a:lnSpc>
            </a:pPr>
            <a:r>
              <a:rPr lang="en-US" sz="5800" dirty="0"/>
              <a:t>Our deed registration combined with record-of-rights becomes quite close to a title registration system. </a:t>
            </a:r>
          </a:p>
          <a:p>
            <a:pPr algn="just">
              <a:lnSpc>
                <a:spcPct val="120000"/>
              </a:lnSpc>
            </a:pPr>
            <a:r>
              <a:rPr lang="en-US" sz="5800" dirty="0"/>
              <a:t>Unfortunately, our sub-systems are working independently without utilizing the synergy between each other</a:t>
            </a:r>
          </a:p>
          <a:p>
            <a:pPr algn="just">
              <a:lnSpc>
                <a:spcPct val="120000"/>
              </a:lnSpc>
            </a:pPr>
            <a:r>
              <a:rPr lang="en-US" sz="5800" dirty="0"/>
              <a:t>France, the Netherlands and many other countries have effectively used this synergy to improve their deed registration system.</a:t>
            </a:r>
          </a:p>
          <a:p>
            <a:endParaRPr lang="en-IN" dirty="0"/>
          </a:p>
        </p:txBody>
      </p:sp>
      <p:sp>
        <p:nvSpPr>
          <p:cNvPr id="4" name="Slide Number Placeholder 3">
            <a:extLst>
              <a:ext uri="{FF2B5EF4-FFF2-40B4-BE49-F238E27FC236}">
                <a16:creationId xmlns:a16="http://schemas.microsoft.com/office/drawing/2014/main" id="{CAEB792C-078E-42E2-9954-380EAA9B642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en-US" sz="1100" b="0" i="0" u="none" strike="noStrike" kern="1200" cap="none" spc="0" normalizeH="0" baseline="0" noProof="0" smtClean="0">
                <a:ln>
                  <a:noFill/>
                </a:ln>
                <a:solidFill>
                  <a:srgbClr val="2D2E2D">
                    <a:lumMod val="90000"/>
                    <a:lumOff val="10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100" b="0" i="0" u="none" strike="noStrike" kern="1200" cap="none" spc="0" normalizeH="0" baseline="0" noProof="0">
              <a:ln>
                <a:noFill/>
              </a:ln>
              <a:solidFill>
                <a:srgbClr val="2D2E2D">
                  <a:lumMod val="90000"/>
                  <a:lumOff val="10000"/>
                </a:srgbClr>
              </a:solidFill>
              <a:effectLst/>
              <a:uLnTx/>
              <a:uFillTx/>
              <a:latin typeface="Arial"/>
              <a:ea typeface="+mn-ea"/>
              <a:cs typeface="+mn-cs"/>
            </a:endParaRPr>
          </a:p>
        </p:txBody>
      </p:sp>
    </p:spTree>
    <p:extLst>
      <p:ext uri="{BB962C8B-B14F-4D97-AF65-F5344CB8AC3E}">
        <p14:creationId xmlns:p14="http://schemas.microsoft.com/office/powerpoint/2010/main" val="3432073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E283E-F76B-4F3C-AC21-7B3C81DA4AAE}"/>
              </a:ext>
            </a:extLst>
          </p:cNvPr>
          <p:cNvSpPr>
            <a:spLocks noGrp="1"/>
          </p:cNvSpPr>
          <p:nvPr>
            <p:ph type="title"/>
          </p:nvPr>
        </p:nvSpPr>
        <p:spPr>
          <a:xfrm>
            <a:off x="1295400" y="2541573"/>
            <a:ext cx="9601200" cy="2307518"/>
          </a:xfrm>
        </p:spPr>
        <p:txBody>
          <a:bodyPr>
            <a:normAutofit fontScale="90000"/>
          </a:bodyPr>
          <a:lstStyle/>
          <a:p>
            <a:pPr algn="ctr"/>
            <a:br>
              <a:rPr lang="en-US" dirty="0">
                <a:latin typeface="Algerian" panose="04020705040A02060702" pitchFamily="82" charset="0"/>
                <a:ea typeface="Cambria" panose="02040503050406030204" pitchFamily="18" charset="0"/>
              </a:rPr>
            </a:br>
            <a:br>
              <a:rPr lang="en-US" dirty="0">
                <a:latin typeface="Algerian" panose="04020705040A02060702" pitchFamily="82" charset="0"/>
                <a:ea typeface="Cambria" panose="02040503050406030204" pitchFamily="18" charset="0"/>
              </a:rPr>
            </a:br>
            <a:br>
              <a:rPr lang="en-US" dirty="0">
                <a:latin typeface="Algerian" panose="04020705040A02060702" pitchFamily="82" charset="0"/>
                <a:ea typeface="Cambria" panose="02040503050406030204" pitchFamily="18" charset="0"/>
              </a:rPr>
            </a:br>
            <a:br>
              <a:rPr lang="en-US" dirty="0">
                <a:latin typeface="Algerian" panose="04020705040A02060702" pitchFamily="82" charset="0"/>
                <a:ea typeface="Cambria" panose="02040503050406030204" pitchFamily="18" charset="0"/>
              </a:rPr>
            </a:br>
            <a:br>
              <a:rPr lang="en-US" dirty="0">
                <a:latin typeface="Cambria" panose="02040503050406030204" pitchFamily="18" charset="0"/>
                <a:ea typeface="Cambria" panose="02040503050406030204" pitchFamily="18" charset="0"/>
              </a:rPr>
            </a:br>
            <a:br>
              <a:rPr lang="en-US" dirty="0"/>
            </a:br>
            <a:r>
              <a:rPr lang="en-US" dirty="0">
                <a:latin typeface="Algerian" panose="04020705040A02060702" pitchFamily="82" charset="0"/>
                <a:ea typeface="Cambria" panose="02040503050406030204" pitchFamily="18" charset="0"/>
              </a:rPr>
              <a:t>Evolution of Land Laws in India</a:t>
            </a:r>
            <a:br>
              <a:rPr lang="en-US" dirty="0">
                <a:latin typeface="Algerian" panose="04020705040A02060702" pitchFamily="82" charset="0"/>
                <a:ea typeface="Cambria" panose="02040503050406030204" pitchFamily="18" charset="0"/>
              </a:rPr>
            </a:br>
            <a:endParaRPr lang="en-IN" dirty="0">
              <a:latin typeface="Algerian" panose="04020705040A02060702" pitchFamily="82" charset="0"/>
              <a:ea typeface="Cambria" panose="02040503050406030204" pitchFamily="18" charset="0"/>
            </a:endParaRPr>
          </a:p>
        </p:txBody>
      </p:sp>
      <p:sp>
        <p:nvSpPr>
          <p:cNvPr id="3" name="Text Placeholder 2">
            <a:extLst>
              <a:ext uri="{FF2B5EF4-FFF2-40B4-BE49-F238E27FC236}">
                <a16:creationId xmlns:a16="http://schemas.microsoft.com/office/drawing/2014/main" id="{D8427F11-8FC2-4861-8E6A-86036367FE59}"/>
              </a:ext>
            </a:extLst>
          </p:cNvPr>
          <p:cNvSpPr>
            <a:spLocks noGrp="1"/>
          </p:cNvSpPr>
          <p:nvPr>
            <p:ph type="body" idx="1"/>
          </p:nvPr>
        </p:nvSpPr>
        <p:spPr>
          <a:xfrm>
            <a:off x="615636" y="5431536"/>
            <a:ext cx="10936586" cy="1080100"/>
          </a:xfrm>
        </p:spPr>
        <p:txBody>
          <a:bodyPr>
            <a:normAutofit/>
          </a:bodyPr>
          <a:lstStyle/>
          <a:p>
            <a:pPr algn="ctr"/>
            <a:endParaRPr lang="en-IN" sz="5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28737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2627E-4E5E-4672-B962-5BF4DF88F8C6}"/>
              </a:ext>
            </a:extLst>
          </p:cNvPr>
          <p:cNvSpPr>
            <a:spLocks noGrp="1"/>
          </p:cNvSpPr>
          <p:nvPr>
            <p:ph type="title"/>
          </p:nvPr>
        </p:nvSpPr>
        <p:spPr>
          <a:xfrm>
            <a:off x="1295400" y="259976"/>
            <a:ext cx="9601200" cy="744071"/>
          </a:xfrm>
        </p:spPr>
        <p:txBody>
          <a:bodyPr>
            <a:normAutofit fontScale="90000"/>
          </a:bodyPr>
          <a:lstStyle/>
          <a:p>
            <a:pPr algn="ctr"/>
            <a:r>
              <a:rPr lang="en-US" sz="4000" dirty="0"/>
              <a:t>Land Registration System in India (Cont.)</a:t>
            </a:r>
            <a:endParaRPr lang="en-IN" sz="4000" dirty="0"/>
          </a:p>
        </p:txBody>
      </p:sp>
      <p:sp>
        <p:nvSpPr>
          <p:cNvPr id="3" name="Content Placeholder 2">
            <a:extLst>
              <a:ext uri="{FF2B5EF4-FFF2-40B4-BE49-F238E27FC236}">
                <a16:creationId xmlns:a16="http://schemas.microsoft.com/office/drawing/2014/main" id="{14BA75A4-AD6F-4820-BAA9-879896CC8621}"/>
              </a:ext>
            </a:extLst>
          </p:cNvPr>
          <p:cNvSpPr>
            <a:spLocks noGrp="1"/>
          </p:cNvSpPr>
          <p:nvPr>
            <p:ph idx="1"/>
          </p:nvPr>
        </p:nvSpPr>
        <p:spPr>
          <a:xfrm>
            <a:off x="618565" y="1418253"/>
            <a:ext cx="10965628" cy="4767943"/>
          </a:xfrm>
        </p:spPr>
        <p:txBody>
          <a:bodyPr>
            <a:normAutofit fontScale="70000" lnSpcReduction="20000"/>
          </a:bodyPr>
          <a:lstStyle/>
          <a:p>
            <a:pPr>
              <a:lnSpc>
                <a:spcPct val="120000"/>
              </a:lnSpc>
            </a:pPr>
            <a:r>
              <a:rPr lang="en-US" sz="5100" dirty="0"/>
              <a:t>With some improvements in the existing system, quality of title records can be upgraded to a very large extent in India. </a:t>
            </a:r>
          </a:p>
          <a:p>
            <a:pPr>
              <a:lnSpc>
                <a:spcPct val="120000"/>
              </a:lnSpc>
            </a:pPr>
            <a:r>
              <a:rPr lang="en-US" sz="5100" dirty="0"/>
              <a:t>If quality of record improves, land disputes will reduce even without a certificate of conclusiveness. </a:t>
            </a:r>
          </a:p>
          <a:p>
            <a:pPr>
              <a:lnSpc>
                <a:spcPct val="120000"/>
              </a:lnSpc>
            </a:pPr>
            <a:r>
              <a:rPr lang="en-US" sz="5100" dirty="0"/>
              <a:t>Ultimately, what matters is the correctness of the record not the certificate of conclusiveness.</a:t>
            </a:r>
            <a:endParaRPr lang="en-IN" sz="5100" dirty="0"/>
          </a:p>
          <a:p>
            <a:endParaRPr lang="en-IN" dirty="0"/>
          </a:p>
        </p:txBody>
      </p:sp>
      <p:sp>
        <p:nvSpPr>
          <p:cNvPr id="4" name="Slide Number Placeholder 3">
            <a:extLst>
              <a:ext uri="{FF2B5EF4-FFF2-40B4-BE49-F238E27FC236}">
                <a16:creationId xmlns:a16="http://schemas.microsoft.com/office/drawing/2014/main" id="{CAEB792C-078E-42E2-9954-380EAA9B642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en-US" sz="1100" b="0" i="0" u="none" strike="noStrike" kern="1200" cap="none" spc="0" normalizeH="0" baseline="0" noProof="0" smtClean="0">
                <a:ln>
                  <a:noFill/>
                </a:ln>
                <a:solidFill>
                  <a:srgbClr val="2D2E2D">
                    <a:lumMod val="90000"/>
                    <a:lumOff val="10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100" b="0" i="0" u="none" strike="noStrike" kern="1200" cap="none" spc="0" normalizeH="0" baseline="0" noProof="0">
              <a:ln>
                <a:noFill/>
              </a:ln>
              <a:solidFill>
                <a:srgbClr val="2D2E2D">
                  <a:lumMod val="90000"/>
                  <a:lumOff val="10000"/>
                </a:srgbClr>
              </a:solidFill>
              <a:effectLst/>
              <a:uLnTx/>
              <a:uFillTx/>
              <a:latin typeface="Arial"/>
              <a:ea typeface="+mn-ea"/>
              <a:cs typeface="+mn-cs"/>
            </a:endParaRPr>
          </a:p>
        </p:txBody>
      </p:sp>
    </p:spTree>
    <p:extLst>
      <p:ext uri="{BB962C8B-B14F-4D97-AF65-F5344CB8AC3E}">
        <p14:creationId xmlns:p14="http://schemas.microsoft.com/office/powerpoint/2010/main" val="1492640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503854"/>
            <a:ext cx="9601200" cy="706382"/>
          </a:xfrm>
        </p:spPr>
        <p:txBody>
          <a:bodyPr>
            <a:normAutofit/>
          </a:bodyPr>
          <a:lstStyle/>
          <a:p>
            <a:pPr algn="ctr"/>
            <a:r>
              <a:rPr lang="en-US" sz="4000" dirty="0"/>
              <a:t>Deed Registration In India</a:t>
            </a:r>
          </a:p>
        </p:txBody>
      </p:sp>
      <p:sp>
        <p:nvSpPr>
          <p:cNvPr id="3" name="Content Placeholder 2"/>
          <p:cNvSpPr>
            <a:spLocks noGrp="1"/>
          </p:cNvSpPr>
          <p:nvPr>
            <p:ph sz="quarter" idx="1"/>
          </p:nvPr>
        </p:nvSpPr>
        <p:spPr>
          <a:xfrm>
            <a:off x="699247" y="1311964"/>
            <a:ext cx="10884946" cy="4874232"/>
          </a:xfrm>
        </p:spPr>
        <p:txBody>
          <a:bodyPr>
            <a:noAutofit/>
          </a:bodyPr>
          <a:lstStyle/>
          <a:p>
            <a:pPr lvl="0"/>
            <a:r>
              <a:rPr lang="en-US" sz="3000" dirty="0"/>
              <a:t>Deeds are  registered under the Registration Act 1908</a:t>
            </a:r>
            <a:endParaRPr lang="en-IN" sz="3000" dirty="0"/>
          </a:p>
          <a:p>
            <a:pPr lvl="0"/>
            <a:r>
              <a:rPr lang="en-US" sz="3000" dirty="0"/>
              <a:t>Registration is Compulsory for most land transactions </a:t>
            </a:r>
            <a:endParaRPr lang="en-IN" sz="3000" dirty="0"/>
          </a:p>
          <a:p>
            <a:pPr lvl="0"/>
            <a:r>
              <a:rPr lang="en-US" sz="3000" dirty="0"/>
              <a:t>Some Exemptions- Inheritance, family settlement, court decree, government grant etc.</a:t>
            </a:r>
          </a:p>
          <a:p>
            <a:pPr lvl="0"/>
            <a:r>
              <a:rPr lang="en-US" sz="3000" dirty="0"/>
              <a:t>Many transactions are made without written deed and escape registration</a:t>
            </a:r>
            <a:endParaRPr lang="en-IN" sz="3000" dirty="0"/>
          </a:p>
          <a:p>
            <a:pPr lvl="0"/>
            <a:r>
              <a:rPr lang="en-US" sz="3000" dirty="0"/>
              <a:t>Title verified through Search of historical records by buyer</a:t>
            </a:r>
            <a:endParaRPr lang="en-IN" sz="3000" dirty="0"/>
          </a:p>
          <a:p>
            <a:pPr lvl="0"/>
            <a:r>
              <a:rPr lang="en-US" sz="3000" dirty="0"/>
              <a:t>Granter-Grantee Index and Tract-wise Index maintained by the registrar</a:t>
            </a:r>
          </a:p>
          <a:p>
            <a:pPr marL="0" indent="0">
              <a:buNone/>
            </a:pPr>
            <a:r>
              <a:rPr lang="en-US" sz="3200" dirty="0"/>
              <a:t> </a:t>
            </a:r>
          </a:p>
          <a:p>
            <a:pPr lvl="0"/>
            <a:endParaRPr lang="en-IN" sz="3100" dirty="0"/>
          </a:p>
        </p:txBody>
      </p:sp>
      <p:sp>
        <p:nvSpPr>
          <p:cNvPr id="7" name="Footer Placeholder 6">
            <a:extLst>
              <a:ext uri="{FF2B5EF4-FFF2-40B4-BE49-F238E27FC236}">
                <a16:creationId xmlns:a16="http://schemas.microsoft.com/office/drawing/2014/main" id="{694386AF-C5CC-4924-B4FB-9AAA15C744AF}"/>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altLang="en-US" sz="1100" b="0" i="0" u="none" strike="noStrike" kern="1200" cap="none" spc="0" normalizeH="0" baseline="0" noProof="0">
              <a:ln>
                <a:noFill/>
              </a:ln>
              <a:solidFill>
                <a:srgbClr val="2D2E2D">
                  <a:lumMod val="90000"/>
                  <a:lumOff val="10000"/>
                </a:srgbClr>
              </a:solidFill>
              <a:effectLst/>
              <a:uLnTx/>
              <a:uFillTx/>
              <a:latin typeface="Arial"/>
              <a:ea typeface="+mn-ea"/>
              <a:cs typeface="+mn-cs"/>
            </a:endParaRPr>
          </a:p>
        </p:txBody>
      </p:sp>
      <p:sp>
        <p:nvSpPr>
          <p:cNvPr id="8" name="Slide Number Placeholder 7">
            <a:extLst>
              <a:ext uri="{FF2B5EF4-FFF2-40B4-BE49-F238E27FC236}">
                <a16:creationId xmlns:a16="http://schemas.microsoft.com/office/drawing/2014/main" id="{3D0D0326-36DE-40FE-A92C-71948F7D01A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en-US" sz="1100" b="0" i="0" u="none" strike="noStrike" kern="1200" cap="none" spc="0" normalizeH="0" baseline="0" noProof="0" dirty="0">
                <a:ln>
                  <a:noFill/>
                </a:ln>
                <a:solidFill>
                  <a:srgbClr val="2D2E2D">
                    <a:lumMod val="90000"/>
                    <a:lumOff val="10000"/>
                  </a:srgbClr>
                </a:solidFill>
                <a:effectLst/>
                <a:uLnTx/>
                <a:uFillTx/>
                <a:latin typeface="Arial"/>
                <a:ea typeface="+mn-ea"/>
                <a:cs typeface="+mn-cs"/>
              </a:rPr>
              <a:t>31</a:t>
            </a:r>
            <a:endParaRPr kumimoji="0" lang="en-IN" altLang="en-US" sz="1100" b="0" i="0" u="none" strike="noStrike" kern="1200" cap="none" spc="0" normalizeH="0" baseline="0" noProof="0" dirty="0">
              <a:ln>
                <a:noFill/>
              </a:ln>
              <a:solidFill>
                <a:srgbClr val="2D2E2D">
                  <a:lumMod val="90000"/>
                  <a:lumOff val="10000"/>
                </a:srgbClr>
              </a:solidFill>
              <a:effectLst/>
              <a:uLnTx/>
              <a:uFillTx/>
              <a:latin typeface="Arial"/>
              <a:ea typeface="+mn-ea"/>
              <a:cs typeface="+mn-cs"/>
            </a:endParaRPr>
          </a:p>
        </p:txBody>
      </p:sp>
    </p:spTree>
    <p:extLst>
      <p:ext uri="{BB962C8B-B14F-4D97-AF65-F5344CB8AC3E}">
        <p14:creationId xmlns:p14="http://schemas.microsoft.com/office/powerpoint/2010/main" val="1482545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E283E-F76B-4F3C-AC21-7B3C81DA4AAE}"/>
              </a:ext>
            </a:extLst>
          </p:cNvPr>
          <p:cNvSpPr>
            <a:spLocks noGrp="1"/>
          </p:cNvSpPr>
          <p:nvPr>
            <p:ph type="title"/>
          </p:nvPr>
        </p:nvSpPr>
        <p:spPr>
          <a:xfrm>
            <a:off x="615636" y="429209"/>
            <a:ext cx="11308886" cy="3974840"/>
          </a:xfrm>
        </p:spPr>
        <p:txBody>
          <a:bodyPr>
            <a:normAutofit fontScale="90000"/>
          </a:bodyPr>
          <a:lstStyle/>
          <a:p>
            <a:pPr algn="ctr"/>
            <a:br>
              <a:rPr lang="en-US" dirty="0">
                <a:latin typeface="Algerian" panose="04020705040A02060702" pitchFamily="82" charset="0"/>
                <a:ea typeface="Cambria" panose="02040503050406030204" pitchFamily="18" charset="0"/>
              </a:rPr>
            </a:br>
            <a:br>
              <a:rPr lang="en-US" dirty="0">
                <a:latin typeface="Algerian" panose="04020705040A02060702" pitchFamily="82" charset="0"/>
                <a:ea typeface="Cambria" panose="02040503050406030204" pitchFamily="18" charset="0"/>
              </a:rPr>
            </a:br>
            <a:br>
              <a:rPr lang="en-US" dirty="0"/>
            </a:br>
            <a:r>
              <a:rPr lang="en-US" dirty="0">
                <a:latin typeface="Algerian" panose="04020705040A02060702" pitchFamily="82" charset="0"/>
                <a:ea typeface="Cambria" panose="02040503050406030204" pitchFamily="18" charset="0"/>
              </a:rPr>
              <a:t>Important Provisions of the Registration Act </a:t>
            </a:r>
            <a:br>
              <a:rPr lang="en-US" dirty="0">
                <a:latin typeface="Algerian" panose="04020705040A02060702" pitchFamily="82" charset="0"/>
                <a:ea typeface="Cambria" panose="02040503050406030204" pitchFamily="18" charset="0"/>
              </a:rPr>
            </a:br>
            <a:r>
              <a:rPr lang="en-US" dirty="0">
                <a:latin typeface="Algerian" panose="04020705040A02060702" pitchFamily="82" charset="0"/>
                <a:ea typeface="Cambria" panose="02040503050406030204" pitchFamily="18" charset="0"/>
              </a:rPr>
              <a:t>and </a:t>
            </a:r>
            <a:br>
              <a:rPr lang="en-US" dirty="0">
                <a:latin typeface="Algerian" panose="04020705040A02060702" pitchFamily="82" charset="0"/>
                <a:ea typeface="Cambria" panose="02040503050406030204" pitchFamily="18" charset="0"/>
              </a:rPr>
            </a:br>
            <a:r>
              <a:rPr lang="en-US" dirty="0">
                <a:latin typeface="Algerian" panose="04020705040A02060702" pitchFamily="82" charset="0"/>
                <a:ea typeface="Cambria" panose="02040503050406030204" pitchFamily="18" charset="0"/>
              </a:rPr>
              <a:t>the Transfer of Property Act</a:t>
            </a:r>
            <a:endParaRPr lang="en-IN" dirty="0">
              <a:latin typeface="Algerian" panose="04020705040A02060702" pitchFamily="82" charset="0"/>
              <a:ea typeface="Cambria" panose="02040503050406030204" pitchFamily="18" charset="0"/>
            </a:endParaRPr>
          </a:p>
        </p:txBody>
      </p:sp>
      <p:sp>
        <p:nvSpPr>
          <p:cNvPr id="3" name="Text Placeholder 2">
            <a:extLst>
              <a:ext uri="{FF2B5EF4-FFF2-40B4-BE49-F238E27FC236}">
                <a16:creationId xmlns:a16="http://schemas.microsoft.com/office/drawing/2014/main" id="{D8427F11-8FC2-4861-8E6A-86036367FE59}"/>
              </a:ext>
            </a:extLst>
          </p:cNvPr>
          <p:cNvSpPr>
            <a:spLocks noGrp="1"/>
          </p:cNvSpPr>
          <p:nvPr>
            <p:ph type="body" idx="1"/>
          </p:nvPr>
        </p:nvSpPr>
        <p:spPr>
          <a:xfrm>
            <a:off x="615636" y="5431536"/>
            <a:ext cx="10936586" cy="1080100"/>
          </a:xfrm>
        </p:spPr>
        <p:txBody>
          <a:bodyPr>
            <a:normAutofit/>
          </a:bodyPr>
          <a:lstStyle/>
          <a:p>
            <a:pPr algn="ctr"/>
            <a:endParaRPr lang="en-IN" sz="5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8943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FC14F-3BE7-41E0-8F10-37A9B07D51B1}"/>
              </a:ext>
            </a:extLst>
          </p:cNvPr>
          <p:cNvSpPr>
            <a:spLocks noGrp="1"/>
          </p:cNvSpPr>
          <p:nvPr>
            <p:ph type="title"/>
          </p:nvPr>
        </p:nvSpPr>
        <p:spPr>
          <a:xfrm>
            <a:off x="1295400" y="503853"/>
            <a:ext cx="9601200" cy="709127"/>
          </a:xfrm>
        </p:spPr>
        <p:txBody>
          <a:bodyPr>
            <a:normAutofit/>
          </a:bodyPr>
          <a:lstStyle/>
          <a:p>
            <a:pPr algn="ctr"/>
            <a:r>
              <a:rPr lang="en-US" dirty="0"/>
              <a:t>Compulsorily registration under Registration Act</a:t>
            </a:r>
            <a:endParaRPr lang="en-IN" dirty="0"/>
          </a:p>
        </p:txBody>
      </p:sp>
      <p:sp>
        <p:nvSpPr>
          <p:cNvPr id="3" name="Content Placeholder 2">
            <a:extLst>
              <a:ext uri="{FF2B5EF4-FFF2-40B4-BE49-F238E27FC236}">
                <a16:creationId xmlns:a16="http://schemas.microsoft.com/office/drawing/2014/main" id="{05D797C6-DD6F-4410-AA3D-EB3902F9F961}"/>
              </a:ext>
            </a:extLst>
          </p:cNvPr>
          <p:cNvSpPr>
            <a:spLocks noGrp="1"/>
          </p:cNvSpPr>
          <p:nvPr>
            <p:ph idx="1"/>
          </p:nvPr>
        </p:nvSpPr>
        <p:spPr>
          <a:xfrm>
            <a:off x="597159" y="1212980"/>
            <a:ext cx="10987034" cy="4937097"/>
          </a:xfrm>
        </p:spPr>
        <p:txBody>
          <a:bodyPr>
            <a:normAutofit fontScale="92500" lnSpcReduction="10000"/>
          </a:bodyPr>
          <a:lstStyle/>
          <a:p>
            <a:pPr algn="just">
              <a:lnSpc>
                <a:spcPct val="150000"/>
              </a:lnSpc>
              <a:spcBef>
                <a:spcPts val="0"/>
              </a:spcBef>
            </a:pPr>
            <a:r>
              <a:rPr lang="en-US" sz="2600" dirty="0"/>
              <a:t>This law provides for the registration of only written ‘instruments’  and ‘documents’ in respect of transactions affecting the immovable property. </a:t>
            </a:r>
          </a:p>
          <a:p>
            <a:pPr algn="just">
              <a:lnSpc>
                <a:spcPct val="150000"/>
              </a:lnSpc>
              <a:spcBef>
                <a:spcPts val="0"/>
              </a:spcBef>
            </a:pPr>
            <a:r>
              <a:rPr lang="en-US" sz="2600" dirty="0"/>
              <a:t>Instruments to create, declare, assign, limit or extinguish any right, title or interest of the value of one hundred rupees and upwards to or in the immovable property or to acknowledge payment of consideration on account of such transaction are required to be registered. {sec. 17(1)}</a:t>
            </a:r>
          </a:p>
          <a:p>
            <a:pPr lvl="0" algn="just">
              <a:lnSpc>
                <a:spcPct val="150000"/>
              </a:lnSpc>
              <a:spcBef>
                <a:spcPts val="0"/>
              </a:spcBef>
              <a:buClr>
                <a:srgbClr val="D15A3E">
                  <a:lumMod val="75000"/>
                </a:srgbClr>
              </a:buClr>
            </a:pPr>
            <a:r>
              <a:rPr lang="en-US" sz="2600" dirty="0">
                <a:solidFill>
                  <a:srgbClr val="2D2E2D"/>
                </a:solidFill>
              </a:rPr>
              <a:t>It is compulsory to register instruments relating to gifts, leases exceeding one year, and assignment of any decree or order of a Court affecting rights in immovable property.</a:t>
            </a:r>
          </a:p>
          <a:p>
            <a:endParaRPr lang="en-IN" dirty="0"/>
          </a:p>
        </p:txBody>
      </p:sp>
      <p:sp>
        <p:nvSpPr>
          <p:cNvPr id="4" name="Slide Number Placeholder 3">
            <a:extLst>
              <a:ext uri="{FF2B5EF4-FFF2-40B4-BE49-F238E27FC236}">
                <a16:creationId xmlns:a16="http://schemas.microsoft.com/office/drawing/2014/main" id="{EA7F620D-2FCF-4A55-AED2-5A5146D87D34}"/>
              </a:ext>
            </a:extLst>
          </p:cNvPr>
          <p:cNvSpPr>
            <a:spLocks noGrp="1"/>
          </p:cNvSpPr>
          <p:nvPr>
            <p:ph type="sldNum" sz="quarter" idx="12"/>
          </p:nvPr>
        </p:nvSpPr>
        <p:spPr/>
        <p:txBody>
          <a:bodyPr/>
          <a:lstStyle/>
          <a:p>
            <a:fld id="{E31375A4-56A4-47D6-9801-1991572033F7}" type="slidenum">
              <a:rPr lang="en-US" smtClean="0"/>
              <a:t>23</a:t>
            </a:fld>
            <a:endParaRPr lang="en-US"/>
          </a:p>
        </p:txBody>
      </p:sp>
    </p:spTree>
    <p:extLst>
      <p:ext uri="{BB962C8B-B14F-4D97-AF65-F5344CB8AC3E}">
        <p14:creationId xmlns:p14="http://schemas.microsoft.com/office/powerpoint/2010/main" val="451644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FC14F-3BE7-41E0-8F10-37A9B07D51B1}"/>
              </a:ext>
            </a:extLst>
          </p:cNvPr>
          <p:cNvSpPr>
            <a:spLocks noGrp="1"/>
          </p:cNvSpPr>
          <p:nvPr>
            <p:ph type="title"/>
          </p:nvPr>
        </p:nvSpPr>
        <p:spPr>
          <a:xfrm>
            <a:off x="1295400" y="503853"/>
            <a:ext cx="9601200" cy="709127"/>
          </a:xfrm>
        </p:spPr>
        <p:txBody>
          <a:bodyPr>
            <a:normAutofit fontScale="90000"/>
          </a:bodyPr>
          <a:lstStyle/>
          <a:p>
            <a:pPr algn="ctr"/>
            <a:r>
              <a:rPr lang="en-US" dirty="0">
                <a:solidFill>
                  <a:srgbClr val="D15A3E">
                    <a:lumMod val="75000"/>
                  </a:srgbClr>
                </a:solidFill>
              </a:rPr>
              <a:t>Compulsorily registration under Registration Act (cont.)</a:t>
            </a:r>
            <a:endParaRPr lang="en-IN" sz="4000" dirty="0"/>
          </a:p>
        </p:txBody>
      </p:sp>
      <p:sp>
        <p:nvSpPr>
          <p:cNvPr id="3" name="Content Placeholder 2">
            <a:extLst>
              <a:ext uri="{FF2B5EF4-FFF2-40B4-BE49-F238E27FC236}">
                <a16:creationId xmlns:a16="http://schemas.microsoft.com/office/drawing/2014/main" id="{05D797C6-DD6F-4410-AA3D-EB3902F9F961}"/>
              </a:ext>
            </a:extLst>
          </p:cNvPr>
          <p:cNvSpPr>
            <a:spLocks noGrp="1"/>
          </p:cNvSpPr>
          <p:nvPr>
            <p:ph idx="1"/>
          </p:nvPr>
        </p:nvSpPr>
        <p:spPr>
          <a:xfrm>
            <a:off x="597159" y="1380931"/>
            <a:ext cx="10987034" cy="4769146"/>
          </a:xfrm>
        </p:spPr>
        <p:txBody>
          <a:bodyPr>
            <a:normAutofit/>
          </a:bodyPr>
          <a:lstStyle/>
          <a:p>
            <a:pPr algn="just">
              <a:lnSpc>
                <a:spcPct val="150000"/>
              </a:lnSpc>
              <a:spcBef>
                <a:spcPts val="0"/>
              </a:spcBef>
            </a:pPr>
            <a:r>
              <a:rPr lang="en-US" sz="2400" dirty="0"/>
              <a:t>Documents regarding a contract to transfer immovable property for the purpose of section 53A of the Transfer of Property Act 1882,  giving protection to a transferee who has taken possession of property in part performance of the contract to sale. {sec. 17(1A)} </a:t>
            </a:r>
          </a:p>
          <a:p>
            <a:pPr algn="just">
              <a:lnSpc>
                <a:spcPct val="150000"/>
              </a:lnSpc>
              <a:spcBef>
                <a:spcPts val="0"/>
              </a:spcBef>
            </a:pPr>
            <a:r>
              <a:rPr lang="en-US" sz="2400" dirty="0"/>
              <a:t>In other cases, it is not necessary to register a contract to sell. In case of any default by the transferor, a transferee can seek remedy under the Specific Relief Act 1963 on the basis of an unregistered contract also. </a:t>
            </a:r>
          </a:p>
        </p:txBody>
      </p:sp>
      <p:sp>
        <p:nvSpPr>
          <p:cNvPr id="4" name="Slide Number Placeholder 3">
            <a:extLst>
              <a:ext uri="{FF2B5EF4-FFF2-40B4-BE49-F238E27FC236}">
                <a16:creationId xmlns:a16="http://schemas.microsoft.com/office/drawing/2014/main" id="{EA7F620D-2FCF-4A55-AED2-5A5146D87D34}"/>
              </a:ext>
            </a:extLst>
          </p:cNvPr>
          <p:cNvSpPr>
            <a:spLocks noGrp="1"/>
          </p:cNvSpPr>
          <p:nvPr>
            <p:ph type="sldNum" sz="quarter" idx="12"/>
          </p:nvPr>
        </p:nvSpPr>
        <p:spPr/>
        <p:txBody>
          <a:bodyPr/>
          <a:lstStyle/>
          <a:p>
            <a:fld id="{E31375A4-56A4-47D6-9801-1991572033F7}" type="slidenum">
              <a:rPr lang="en-US" smtClean="0"/>
              <a:t>24</a:t>
            </a:fld>
            <a:endParaRPr lang="en-US"/>
          </a:p>
        </p:txBody>
      </p:sp>
    </p:spTree>
    <p:extLst>
      <p:ext uri="{BB962C8B-B14F-4D97-AF65-F5344CB8AC3E}">
        <p14:creationId xmlns:p14="http://schemas.microsoft.com/office/powerpoint/2010/main" val="216298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FEADB-3439-4F8B-8D6F-1DC0950EBD03}"/>
              </a:ext>
            </a:extLst>
          </p:cNvPr>
          <p:cNvSpPr>
            <a:spLocks noGrp="1"/>
          </p:cNvSpPr>
          <p:nvPr>
            <p:ph type="title"/>
          </p:nvPr>
        </p:nvSpPr>
        <p:spPr>
          <a:xfrm>
            <a:off x="653143" y="503854"/>
            <a:ext cx="10823509" cy="877076"/>
          </a:xfrm>
        </p:spPr>
        <p:txBody>
          <a:bodyPr>
            <a:normAutofit fontScale="90000"/>
          </a:bodyPr>
          <a:lstStyle/>
          <a:p>
            <a:pPr algn="ctr"/>
            <a:r>
              <a:rPr lang="en-US" dirty="0"/>
              <a:t>Requirement of Registration in Transfer of Property Act </a:t>
            </a:r>
            <a:endParaRPr lang="en-IN" dirty="0"/>
          </a:p>
        </p:txBody>
      </p:sp>
      <p:sp>
        <p:nvSpPr>
          <p:cNvPr id="3" name="Content Placeholder 2">
            <a:extLst>
              <a:ext uri="{FF2B5EF4-FFF2-40B4-BE49-F238E27FC236}">
                <a16:creationId xmlns:a16="http://schemas.microsoft.com/office/drawing/2014/main" id="{941AC53F-8AFB-4742-92BF-EF17EB308F30}"/>
              </a:ext>
            </a:extLst>
          </p:cNvPr>
          <p:cNvSpPr>
            <a:spLocks noGrp="1"/>
          </p:cNvSpPr>
          <p:nvPr>
            <p:ph idx="1"/>
          </p:nvPr>
        </p:nvSpPr>
        <p:spPr>
          <a:xfrm>
            <a:off x="1101011" y="1492898"/>
            <a:ext cx="9955765" cy="4627983"/>
          </a:xfrm>
        </p:spPr>
        <p:txBody>
          <a:bodyPr>
            <a:noAutofit/>
          </a:bodyPr>
          <a:lstStyle/>
          <a:p>
            <a:pPr algn="just">
              <a:lnSpc>
                <a:spcPct val="150000"/>
              </a:lnSpc>
              <a:spcBef>
                <a:spcPts val="0"/>
              </a:spcBef>
            </a:pPr>
            <a:r>
              <a:rPr lang="en-US" sz="2800" dirty="0"/>
              <a:t>Sale, exchange and mortgage of immovable property of value of Rs.100 or more by a registered instrument only. </a:t>
            </a:r>
          </a:p>
          <a:p>
            <a:pPr marL="0" indent="0" algn="just">
              <a:lnSpc>
                <a:spcPct val="150000"/>
              </a:lnSpc>
              <a:spcBef>
                <a:spcPts val="0"/>
              </a:spcBef>
              <a:buNone/>
            </a:pPr>
            <a:r>
              <a:rPr lang="en-US" sz="2800" dirty="0"/>
              <a:t>( Sec. 54, sec 59, Sec.118)</a:t>
            </a:r>
          </a:p>
          <a:p>
            <a:pPr algn="just">
              <a:lnSpc>
                <a:spcPct val="150000"/>
              </a:lnSpc>
              <a:spcBef>
                <a:spcPts val="0"/>
              </a:spcBef>
            </a:pPr>
            <a:r>
              <a:rPr lang="en-US" sz="2800" dirty="0"/>
              <a:t>All gifts of immovable property by a registered instrument only (Sec. 123)</a:t>
            </a:r>
          </a:p>
          <a:p>
            <a:pPr algn="just">
              <a:lnSpc>
                <a:spcPct val="150000"/>
              </a:lnSpc>
              <a:spcBef>
                <a:spcPts val="0"/>
              </a:spcBef>
            </a:pPr>
            <a:r>
              <a:rPr lang="en-US" sz="2800" dirty="0"/>
              <a:t>All leases of more than a year by a registered instrument (Sec. 107)</a:t>
            </a:r>
            <a:endParaRPr lang="en-IN" sz="2800" dirty="0"/>
          </a:p>
        </p:txBody>
      </p:sp>
      <p:sp>
        <p:nvSpPr>
          <p:cNvPr id="5" name="Slide Number Placeholder 4">
            <a:extLst>
              <a:ext uri="{FF2B5EF4-FFF2-40B4-BE49-F238E27FC236}">
                <a16:creationId xmlns:a16="http://schemas.microsoft.com/office/drawing/2014/main" id="{2DC1DE5C-9EAB-4490-AC53-321BF153D6FE}"/>
              </a:ext>
            </a:extLst>
          </p:cNvPr>
          <p:cNvSpPr>
            <a:spLocks noGrp="1"/>
          </p:cNvSpPr>
          <p:nvPr>
            <p:ph type="sldNum" sz="quarter" idx="12"/>
          </p:nvPr>
        </p:nvSpPr>
        <p:spPr/>
        <p:txBody>
          <a:bodyPr/>
          <a:lstStyle/>
          <a:p>
            <a:fld id="{651FC063-5EA9-49AF-AFAF-D68C9E82B23B}" type="slidenum">
              <a:rPr lang="en-US" smtClean="0"/>
              <a:pPr/>
              <a:t>25</a:t>
            </a:fld>
            <a:endParaRPr lang="en-US"/>
          </a:p>
        </p:txBody>
      </p:sp>
    </p:spTree>
    <p:extLst>
      <p:ext uri="{BB962C8B-B14F-4D97-AF65-F5344CB8AC3E}">
        <p14:creationId xmlns:p14="http://schemas.microsoft.com/office/powerpoint/2010/main" val="420922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EB4E5-AE6E-4189-9EDD-86A3A175C83B}"/>
              </a:ext>
            </a:extLst>
          </p:cNvPr>
          <p:cNvSpPr>
            <a:spLocks noGrp="1"/>
          </p:cNvSpPr>
          <p:nvPr>
            <p:ph type="title"/>
          </p:nvPr>
        </p:nvSpPr>
        <p:spPr>
          <a:xfrm>
            <a:off x="1295400" y="503854"/>
            <a:ext cx="9601200" cy="475860"/>
          </a:xfrm>
        </p:spPr>
        <p:txBody>
          <a:bodyPr>
            <a:normAutofit fontScale="90000"/>
          </a:bodyPr>
          <a:lstStyle/>
          <a:p>
            <a:pPr algn="ctr"/>
            <a:r>
              <a:rPr lang="en-US" sz="4000" dirty="0"/>
              <a:t>Exemptions under Registration Act</a:t>
            </a:r>
            <a:endParaRPr lang="en-IN" sz="4000" dirty="0"/>
          </a:p>
        </p:txBody>
      </p:sp>
      <p:sp>
        <p:nvSpPr>
          <p:cNvPr id="3" name="Content Placeholder 2">
            <a:extLst>
              <a:ext uri="{FF2B5EF4-FFF2-40B4-BE49-F238E27FC236}">
                <a16:creationId xmlns:a16="http://schemas.microsoft.com/office/drawing/2014/main" id="{EE893EEA-1DE3-42E4-9C25-7D8BE28A34C2}"/>
              </a:ext>
            </a:extLst>
          </p:cNvPr>
          <p:cNvSpPr>
            <a:spLocks noGrp="1"/>
          </p:cNvSpPr>
          <p:nvPr>
            <p:ph idx="1"/>
          </p:nvPr>
        </p:nvSpPr>
        <p:spPr>
          <a:xfrm>
            <a:off x="625151" y="979715"/>
            <a:ext cx="10959041" cy="5234474"/>
          </a:xfrm>
        </p:spPr>
        <p:txBody>
          <a:bodyPr>
            <a:normAutofit fontScale="92500" lnSpcReduction="20000"/>
          </a:bodyPr>
          <a:lstStyle/>
          <a:p>
            <a:pPr>
              <a:lnSpc>
                <a:spcPct val="170000"/>
              </a:lnSpc>
              <a:spcBef>
                <a:spcPts val="0"/>
              </a:spcBef>
            </a:pPr>
            <a:r>
              <a:rPr lang="en-US" sz="2600" dirty="0"/>
              <a:t>Documents listed in sec. 17 (2) are not required to be registered</a:t>
            </a:r>
          </a:p>
          <a:p>
            <a:pPr>
              <a:lnSpc>
                <a:spcPct val="170000"/>
              </a:lnSpc>
              <a:spcBef>
                <a:spcPts val="0"/>
              </a:spcBef>
            </a:pPr>
            <a:r>
              <a:rPr lang="en-US" sz="2600" dirty="0"/>
              <a:t>Documents listed in sec.18 can be registered at the option of the parties. </a:t>
            </a:r>
          </a:p>
          <a:p>
            <a:pPr>
              <a:lnSpc>
                <a:spcPct val="170000"/>
              </a:lnSpc>
              <a:spcBef>
                <a:spcPts val="0"/>
              </a:spcBef>
            </a:pPr>
            <a:r>
              <a:rPr lang="en-US" sz="2600" dirty="0"/>
              <a:t>A composition deed, a contract to transfer property, a decree or order of a Court, an instrument of partition made by a Revenue Officer, instruments of collateral security or mortgage against certain kinds of agricultural loan, a certificate of sale of property sold by public auction, and grants of immovable property by the Government are some of the exempted documents. </a:t>
            </a:r>
          </a:p>
          <a:p>
            <a:pPr marL="0" indent="0">
              <a:lnSpc>
                <a:spcPct val="170000"/>
              </a:lnSpc>
              <a:spcBef>
                <a:spcPts val="0"/>
              </a:spcBef>
              <a:buNone/>
            </a:pPr>
            <a:r>
              <a:rPr lang="en-US" sz="2600" dirty="0"/>
              <a:t>{sec. 17(2) &amp; 18}</a:t>
            </a:r>
          </a:p>
          <a:p>
            <a:pPr>
              <a:lnSpc>
                <a:spcPct val="170000"/>
              </a:lnSpc>
              <a:spcBef>
                <a:spcPts val="0"/>
              </a:spcBef>
            </a:pPr>
            <a:r>
              <a:rPr lang="en-US" sz="2600" dirty="0"/>
              <a:t>Certain documents executed by or in </a:t>
            </a:r>
            <a:r>
              <a:rPr lang="en-US" sz="2600" dirty="0" err="1"/>
              <a:t>favour</a:t>
            </a:r>
            <a:r>
              <a:rPr lang="en-US" sz="2600" dirty="0"/>
              <a:t> of the government. (sec. 90) </a:t>
            </a:r>
          </a:p>
          <a:p>
            <a:pPr>
              <a:lnSpc>
                <a:spcPct val="170000"/>
              </a:lnSpc>
              <a:spcBef>
                <a:spcPts val="0"/>
              </a:spcBef>
            </a:pPr>
            <a:endParaRPr lang="en-US" sz="2600" dirty="0"/>
          </a:p>
          <a:p>
            <a:endParaRPr lang="en-IN" dirty="0"/>
          </a:p>
        </p:txBody>
      </p:sp>
      <p:sp>
        <p:nvSpPr>
          <p:cNvPr id="4" name="Slide Number Placeholder 3">
            <a:extLst>
              <a:ext uri="{FF2B5EF4-FFF2-40B4-BE49-F238E27FC236}">
                <a16:creationId xmlns:a16="http://schemas.microsoft.com/office/drawing/2014/main" id="{782FABE5-0E6B-4B78-AE9C-C3800B5C936E}"/>
              </a:ext>
            </a:extLst>
          </p:cNvPr>
          <p:cNvSpPr>
            <a:spLocks noGrp="1"/>
          </p:cNvSpPr>
          <p:nvPr>
            <p:ph type="sldNum" sz="quarter" idx="12"/>
          </p:nvPr>
        </p:nvSpPr>
        <p:spPr/>
        <p:txBody>
          <a:bodyPr/>
          <a:lstStyle/>
          <a:p>
            <a:fld id="{E31375A4-56A4-47D6-9801-1991572033F7}" type="slidenum">
              <a:rPr lang="en-US" smtClean="0"/>
              <a:t>26</a:t>
            </a:fld>
            <a:endParaRPr lang="en-US"/>
          </a:p>
        </p:txBody>
      </p:sp>
    </p:spTree>
    <p:extLst>
      <p:ext uri="{BB962C8B-B14F-4D97-AF65-F5344CB8AC3E}">
        <p14:creationId xmlns:p14="http://schemas.microsoft.com/office/powerpoint/2010/main" val="2908173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DC26D-B837-44E7-B3F6-67DBD215E6A7}"/>
              </a:ext>
            </a:extLst>
          </p:cNvPr>
          <p:cNvSpPr>
            <a:spLocks noGrp="1"/>
          </p:cNvSpPr>
          <p:nvPr>
            <p:ph type="title"/>
          </p:nvPr>
        </p:nvSpPr>
        <p:spPr>
          <a:xfrm>
            <a:off x="1295400" y="503854"/>
            <a:ext cx="9601200" cy="475860"/>
          </a:xfrm>
        </p:spPr>
        <p:txBody>
          <a:bodyPr>
            <a:normAutofit fontScale="90000"/>
          </a:bodyPr>
          <a:lstStyle/>
          <a:p>
            <a:pPr algn="ctr"/>
            <a:r>
              <a:rPr lang="en-US" dirty="0">
                <a:solidFill>
                  <a:srgbClr val="D15A3E">
                    <a:lumMod val="75000"/>
                  </a:srgbClr>
                </a:solidFill>
              </a:rPr>
              <a:t>Exemptions under Transfer of Property Act </a:t>
            </a:r>
            <a:endParaRPr lang="en-IN" dirty="0"/>
          </a:p>
        </p:txBody>
      </p:sp>
      <p:sp>
        <p:nvSpPr>
          <p:cNvPr id="3" name="Content Placeholder 2">
            <a:extLst>
              <a:ext uri="{FF2B5EF4-FFF2-40B4-BE49-F238E27FC236}">
                <a16:creationId xmlns:a16="http://schemas.microsoft.com/office/drawing/2014/main" id="{171CD566-6E5F-4E34-B1C2-B11601159076}"/>
              </a:ext>
            </a:extLst>
          </p:cNvPr>
          <p:cNvSpPr>
            <a:spLocks noGrp="1"/>
          </p:cNvSpPr>
          <p:nvPr>
            <p:ph idx="1"/>
          </p:nvPr>
        </p:nvSpPr>
        <p:spPr>
          <a:xfrm>
            <a:off x="625151" y="979715"/>
            <a:ext cx="10959042" cy="5206482"/>
          </a:xfrm>
        </p:spPr>
        <p:txBody>
          <a:bodyPr>
            <a:normAutofit fontScale="47500" lnSpcReduction="20000"/>
          </a:bodyPr>
          <a:lstStyle/>
          <a:p>
            <a:pPr>
              <a:lnSpc>
                <a:spcPct val="160000"/>
              </a:lnSpc>
              <a:spcBef>
                <a:spcPts val="0"/>
              </a:spcBef>
            </a:pPr>
            <a:r>
              <a:rPr lang="en-US" sz="5300" dirty="0"/>
              <a:t>The Transfer of Property Act also allows creation of an equitable mortgage, by deposit of title deeds without any written instrument. (sec. 59, the Transfer of Property Act )</a:t>
            </a:r>
          </a:p>
          <a:p>
            <a:pPr>
              <a:lnSpc>
                <a:spcPct val="160000"/>
              </a:lnSpc>
              <a:spcBef>
                <a:spcPts val="0"/>
              </a:spcBef>
            </a:pPr>
            <a:r>
              <a:rPr lang="en-US" sz="5300" dirty="0"/>
              <a:t>Leases up to one year by unregistered instrument or oral agreement (Sec.107)</a:t>
            </a:r>
          </a:p>
          <a:p>
            <a:pPr>
              <a:lnSpc>
                <a:spcPct val="160000"/>
              </a:lnSpc>
              <a:spcBef>
                <a:spcPts val="0"/>
              </a:spcBef>
            </a:pPr>
            <a:r>
              <a:rPr lang="en-US" sz="5300" dirty="0"/>
              <a:t>Leases of immovable property for agricultural purposes are not required to be registered. (sec. 117)</a:t>
            </a:r>
          </a:p>
          <a:p>
            <a:pPr>
              <a:lnSpc>
                <a:spcPct val="160000"/>
              </a:lnSpc>
              <a:spcBef>
                <a:spcPts val="0"/>
              </a:spcBef>
            </a:pPr>
            <a:r>
              <a:rPr lang="en-US" sz="5300" dirty="0"/>
              <a:t>A gift of immovable property by a Muslim can be made without a written and registered instrument. (sec. 129, the Transfer of Property Act )</a:t>
            </a:r>
          </a:p>
          <a:p>
            <a:endParaRPr lang="en-IN" dirty="0"/>
          </a:p>
        </p:txBody>
      </p:sp>
      <p:sp>
        <p:nvSpPr>
          <p:cNvPr id="4" name="Slide Number Placeholder 3">
            <a:extLst>
              <a:ext uri="{FF2B5EF4-FFF2-40B4-BE49-F238E27FC236}">
                <a16:creationId xmlns:a16="http://schemas.microsoft.com/office/drawing/2014/main" id="{644DFBDD-B1DE-47B3-8A90-A23415FEA4E5}"/>
              </a:ext>
            </a:extLst>
          </p:cNvPr>
          <p:cNvSpPr>
            <a:spLocks noGrp="1"/>
          </p:cNvSpPr>
          <p:nvPr>
            <p:ph type="sldNum" sz="quarter" idx="12"/>
          </p:nvPr>
        </p:nvSpPr>
        <p:spPr/>
        <p:txBody>
          <a:bodyPr/>
          <a:lstStyle/>
          <a:p>
            <a:fld id="{E31375A4-56A4-47D6-9801-1991572033F7}" type="slidenum">
              <a:rPr lang="en-US" smtClean="0"/>
              <a:t>27</a:t>
            </a:fld>
            <a:endParaRPr lang="en-US"/>
          </a:p>
        </p:txBody>
      </p:sp>
    </p:spTree>
    <p:extLst>
      <p:ext uri="{BB962C8B-B14F-4D97-AF65-F5344CB8AC3E}">
        <p14:creationId xmlns:p14="http://schemas.microsoft.com/office/powerpoint/2010/main" val="3169445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EB4E5-AE6E-4189-9EDD-86A3A175C83B}"/>
              </a:ext>
            </a:extLst>
          </p:cNvPr>
          <p:cNvSpPr>
            <a:spLocks noGrp="1"/>
          </p:cNvSpPr>
          <p:nvPr>
            <p:ph type="title"/>
          </p:nvPr>
        </p:nvSpPr>
        <p:spPr>
          <a:xfrm>
            <a:off x="1295400" y="503854"/>
            <a:ext cx="9601200" cy="586985"/>
          </a:xfrm>
        </p:spPr>
        <p:txBody>
          <a:bodyPr>
            <a:normAutofit fontScale="90000"/>
          </a:bodyPr>
          <a:lstStyle/>
          <a:p>
            <a:pPr algn="ctr"/>
            <a:r>
              <a:rPr lang="en-US" dirty="0">
                <a:solidFill>
                  <a:srgbClr val="D15A3E">
                    <a:lumMod val="75000"/>
                  </a:srgbClr>
                </a:solidFill>
              </a:rPr>
              <a:t>Exemptions under Transfer of Property Act (cont.)</a:t>
            </a:r>
            <a:endParaRPr lang="en-IN" sz="4000" dirty="0"/>
          </a:p>
        </p:txBody>
      </p:sp>
      <p:sp>
        <p:nvSpPr>
          <p:cNvPr id="3" name="Content Placeholder 2">
            <a:extLst>
              <a:ext uri="{FF2B5EF4-FFF2-40B4-BE49-F238E27FC236}">
                <a16:creationId xmlns:a16="http://schemas.microsoft.com/office/drawing/2014/main" id="{EE893EEA-1DE3-42E4-9C25-7D8BE28A34C2}"/>
              </a:ext>
            </a:extLst>
          </p:cNvPr>
          <p:cNvSpPr>
            <a:spLocks noGrp="1"/>
          </p:cNvSpPr>
          <p:nvPr>
            <p:ph idx="1"/>
          </p:nvPr>
        </p:nvSpPr>
        <p:spPr>
          <a:xfrm>
            <a:off x="625151" y="1166329"/>
            <a:ext cx="10959041" cy="5047860"/>
          </a:xfrm>
        </p:spPr>
        <p:txBody>
          <a:bodyPr>
            <a:normAutofit fontScale="92500" lnSpcReduction="20000"/>
          </a:bodyPr>
          <a:lstStyle/>
          <a:p>
            <a:pPr algn="just">
              <a:lnSpc>
                <a:spcPct val="170000"/>
              </a:lnSpc>
              <a:spcBef>
                <a:spcPts val="0"/>
              </a:spcBef>
            </a:pPr>
            <a:r>
              <a:rPr lang="en-US" sz="2600" dirty="0"/>
              <a:t>Transfer of property through inheritance </a:t>
            </a:r>
          </a:p>
          <a:p>
            <a:pPr algn="just">
              <a:lnSpc>
                <a:spcPct val="170000"/>
              </a:lnSpc>
              <a:spcBef>
                <a:spcPts val="0"/>
              </a:spcBef>
            </a:pPr>
            <a:r>
              <a:rPr lang="en-US" sz="2600" dirty="0"/>
              <a:t>As per provisions of the Transfer of Property Act 1882, ‘ transfer of property may be made by without writing in every case in which writing is not ‘expressly required by law’. ( Sec. 9 the Transfer of Property Act)</a:t>
            </a:r>
          </a:p>
          <a:p>
            <a:pPr algn="just">
              <a:lnSpc>
                <a:spcPct val="170000"/>
              </a:lnSpc>
              <a:spcBef>
                <a:spcPts val="0"/>
              </a:spcBef>
            </a:pPr>
            <a:r>
              <a:rPr lang="en-US" sz="2600" dirty="0"/>
              <a:t>Some such transactions are partition of joint family property, relinquishment of a right by a family member, a surrender of a lease, a release by a mother of her interest in joint family property, a grant of land for life in discharge of a claim for maintenance, and a contract to settle property in consideration of marriage.</a:t>
            </a:r>
          </a:p>
          <a:p>
            <a:pPr algn="just">
              <a:lnSpc>
                <a:spcPct val="170000"/>
              </a:lnSpc>
              <a:spcBef>
                <a:spcPts val="0"/>
              </a:spcBef>
            </a:pPr>
            <a:endParaRPr lang="en-US" sz="2400" dirty="0"/>
          </a:p>
          <a:p>
            <a:pPr>
              <a:lnSpc>
                <a:spcPct val="170000"/>
              </a:lnSpc>
              <a:spcBef>
                <a:spcPts val="0"/>
              </a:spcBef>
            </a:pPr>
            <a:endParaRPr lang="en-US" sz="2400" dirty="0"/>
          </a:p>
          <a:p>
            <a:endParaRPr lang="en-IN" dirty="0"/>
          </a:p>
        </p:txBody>
      </p:sp>
      <p:sp>
        <p:nvSpPr>
          <p:cNvPr id="4" name="Slide Number Placeholder 3">
            <a:extLst>
              <a:ext uri="{FF2B5EF4-FFF2-40B4-BE49-F238E27FC236}">
                <a16:creationId xmlns:a16="http://schemas.microsoft.com/office/drawing/2014/main" id="{782FABE5-0E6B-4B78-AE9C-C3800B5C936E}"/>
              </a:ext>
            </a:extLst>
          </p:cNvPr>
          <p:cNvSpPr>
            <a:spLocks noGrp="1"/>
          </p:cNvSpPr>
          <p:nvPr>
            <p:ph type="sldNum" sz="quarter" idx="12"/>
          </p:nvPr>
        </p:nvSpPr>
        <p:spPr/>
        <p:txBody>
          <a:bodyPr/>
          <a:lstStyle/>
          <a:p>
            <a:fld id="{E31375A4-56A4-47D6-9801-1991572033F7}" type="slidenum">
              <a:rPr lang="en-US" smtClean="0"/>
              <a:t>28</a:t>
            </a:fld>
            <a:endParaRPr lang="en-US"/>
          </a:p>
        </p:txBody>
      </p:sp>
    </p:spTree>
    <p:extLst>
      <p:ext uri="{BB962C8B-B14F-4D97-AF65-F5344CB8AC3E}">
        <p14:creationId xmlns:p14="http://schemas.microsoft.com/office/powerpoint/2010/main" val="3117508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6FDCC-E99C-41B6-B000-32F14CB78C79}"/>
              </a:ext>
            </a:extLst>
          </p:cNvPr>
          <p:cNvSpPr>
            <a:spLocks noGrp="1"/>
          </p:cNvSpPr>
          <p:nvPr>
            <p:ph type="title"/>
          </p:nvPr>
        </p:nvSpPr>
        <p:spPr>
          <a:xfrm>
            <a:off x="1295400" y="495608"/>
            <a:ext cx="9601200" cy="624065"/>
          </a:xfrm>
        </p:spPr>
        <p:txBody>
          <a:bodyPr>
            <a:noAutofit/>
          </a:bodyPr>
          <a:lstStyle/>
          <a:p>
            <a:pPr algn="ctr"/>
            <a:r>
              <a:rPr lang="en-US" sz="3600" dirty="0"/>
              <a:t>Process of Registration</a:t>
            </a:r>
            <a:endParaRPr lang="en-IN" sz="3600" dirty="0"/>
          </a:p>
        </p:txBody>
      </p:sp>
      <p:sp>
        <p:nvSpPr>
          <p:cNvPr id="3" name="Content Placeholder 2">
            <a:extLst>
              <a:ext uri="{FF2B5EF4-FFF2-40B4-BE49-F238E27FC236}">
                <a16:creationId xmlns:a16="http://schemas.microsoft.com/office/drawing/2014/main" id="{715077FE-F94B-4AF4-A18E-4DB5E746F2A8}"/>
              </a:ext>
            </a:extLst>
          </p:cNvPr>
          <p:cNvSpPr>
            <a:spLocks noGrp="1"/>
          </p:cNvSpPr>
          <p:nvPr>
            <p:ph idx="1"/>
          </p:nvPr>
        </p:nvSpPr>
        <p:spPr>
          <a:xfrm>
            <a:off x="653143" y="1026367"/>
            <a:ext cx="10931050" cy="5336025"/>
          </a:xfrm>
        </p:spPr>
        <p:txBody>
          <a:bodyPr>
            <a:normAutofit lnSpcReduction="10000"/>
          </a:bodyPr>
          <a:lstStyle/>
          <a:p>
            <a:pPr algn="just">
              <a:lnSpc>
                <a:spcPct val="150000"/>
              </a:lnSpc>
              <a:spcBef>
                <a:spcPts val="0"/>
              </a:spcBef>
            </a:pPr>
            <a:r>
              <a:rPr lang="en-US" altLang="en-US" sz="2400" dirty="0"/>
              <a:t>A document has to be presented for registration within four months from the date of its execution. The registrar can give an extension for a further period of four months. (sec. 23) </a:t>
            </a:r>
          </a:p>
          <a:p>
            <a:pPr algn="just">
              <a:lnSpc>
                <a:spcPct val="150000"/>
              </a:lnSpc>
              <a:spcBef>
                <a:spcPts val="0"/>
              </a:spcBef>
            </a:pPr>
            <a:r>
              <a:rPr lang="en-US" sz="2400" dirty="0"/>
              <a:t>Document can be presented in the sub-district where whole or a part of land is situated. (sec. 28). Registrar of Kolkata may register documents related land situated anywhere in West Bengal.(Sec 30A)</a:t>
            </a:r>
          </a:p>
          <a:p>
            <a:pPr algn="just">
              <a:lnSpc>
                <a:spcPct val="150000"/>
              </a:lnSpc>
              <a:spcBef>
                <a:spcPts val="0"/>
              </a:spcBef>
            </a:pPr>
            <a:r>
              <a:rPr lang="en-US" sz="2400" dirty="0"/>
              <a:t>Document can be presented by a party to the execution or his/her duly authorized representative. (sec. 32)</a:t>
            </a:r>
          </a:p>
          <a:p>
            <a:pPr algn="just">
              <a:lnSpc>
                <a:spcPct val="150000"/>
              </a:lnSpc>
              <a:spcBef>
                <a:spcPts val="0"/>
              </a:spcBef>
            </a:pPr>
            <a:r>
              <a:rPr lang="en-US" sz="2400" dirty="0"/>
              <a:t> Document in duplicate with photograph and fingerprints of the presenter is required to be presented (sec. 19, 19A, 32A)</a:t>
            </a:r>
          </a:p>
          <a:p>
            <a:pPr>
              <a:buFont typeface="Wingdings" panose="05000000000000000000" pitchFamily="2" charset="2"/>
              <a:buChar char="Ø"/>
            </a:pPr>
            <a:endParaRPr lang="en-IN" dirty="0"/>
          </a:p>
        </p:txBody>
      </p:sp>
      <p:sp>
        <p:nvSpPr>
          <p:cNvPr id="4" name="Slide Number Placeholder 3">
            <a:extLst>
              <a:ext uri="{FF2B5EF4-FFF2-40B4-BE49-F238E27FC236}">
                <a16:creationId xmlns:a16="http://schemas.microsoft.com/office/drawing/2014/main" id="{D2D69904-1FE9-4BFA-9734-02A2E9EE3567}"/>
              </a:ext>
            </a:extLst>
          </p:cNvPr>
          <p:cNvSpPr>
            <a:spLocks noGrp="1"/>
          </p:cNvSpPr>
          <p:nvPr>
            <p:ph type="sldNum" sz="quarter" idx="12"/>
          </p:nvPr>
        </p:nvSpPr>
        <p:spPr/>
        <p:txBody>
          <a:bodyPr/>
          <a:lstStyle/>
          <a:p>
            <a:fld id="{E31375A4-56A4-47D6-9801-1991572033F7}" type="slidenum">
              <a:rPr lang="en-US" smtClean="0"/>
              <a:t>29</a:t>
            </a:fld>
            <a:endParaRPr lang="en-US"/>
          </a:p>
        </p:txBody>
      </p:sp>
    </p:spTree>
    <p:extLst>
      <p:ext uri="{BB962C8B-B14F-4D97-AF65-F5344CB8AC3E}">
        <p14:creationId xmlns:p14="http://schemas.microsoft.com/office/powerpoint/2010/main" val="738474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4152C-543E-4088-B077-69510B58804D}"/>
              </a:ext>
            </a:extLst>
          </p:cNvPr>
          <p:cNvSpPr>
            <a:spLocks noGrp="1"/>
          </p:cNvSpPr>
          <p:nvPr>
            <p:ph type="title"/>
          </p:nvPr>
        </p:nvSpPr>
        <p:spPr>
          <a:xfrm>
            <a:off x="1922106" y="382565"/>
            <a:ext cx="8033657" cy="765100"/>
          </a:xfrm>
        </p:spPr>
        <p:txBody>
          <a:bodyPr>
            <a:noAutofit/>
          </a:bodyPr>
          <a:lstStyle/>
          <a:p>
            <a:pPr algn="ctr"/>
            <a:r>
              <a:rPr lang="en-US" sz="3600" dirty="0"/>
              <a:t>Civil law in the Initial Phase</a:t>
            </a:r>
            <a:endParaRPr lang="en-IN" sz="3600" dirty="0"/>
          </a:p>
        </p:txBody>
      </p:sp>
      <p:sp>
        <p:nvSpPr>
          <p:cNvPr id="3" name="Content Placeholder 2">
            <a:extLst>
              <a:ext uri="{FF2B5EF4-FFF2-40B4-BE49-F238E27FC236}">
                <a16:creationId xmlns:a16="http://schemas.microsoft.com/office/drawing/2014/main" id="{C328FC63-7B28-4398-828D-98619ED70B30}"/>
              </a:ext>
            </a:extLst>
          </p:cNvPr>
          <p:cNvSpPr>
            <a:spLocks noGrp="1"/>
          </p:cNvSpPr>
          <p:nvPr>
            <p:ph idx="1"/>
          </p:nvPr>
        </p:nvSpPr>
        <p:spPr>
          <a:xfrm>
            <a:off x="587829" y="1427585"/>
            <a:ext cx="11075436" cy="4775508"/>
          </a:xfrm>
        </p:spPr>
        <p:txBody>
          <a:bodyPr>
            <a:normAutofit/>
          </a:bodyPr>
          <a:lstStyle/>
          <a:p>
            <a:pPr algn="just">
              <a:lnSpc>
                <a:spcPct val="150000"/>
              </a:lnSpc>
              <a:spcBef>
                <a:spcPts val="0"/>
              </a:spcBef>
            </a:pPr>
            <a:r>
              <a:rPr lang="en-US" sz="2600" dirty="0"/>
              <a:t>Ambiguity about civil laws applicable to India in first half of 19</a:t>
            </a:r>
            <a:r>
              <a:rPr lang="en-US" sz="2600" baseline="30000" dirty="0"/>
              <a:t>th</a:t>
            </a:r>
            <a:r>
              <a:rPr lang="en-US" sz="2600" dirty="0"/>
              <a:t> century.</a:t>
            </a:r>
          </a:p>
          <a:p>
            <a:pPr algn="just">
              <a:lnSpc>
                <a:spcPct val="150000"/>
              </a:lnSpc>
              <a:spcBef>
                <a:spcPts val="0"/>
              </a:spcBef>
            </a:pPr>
            <a:r>
              <a:rPr lang="en-US" sz="2600" dirty="0"/>
              <a:t>Privy Council in Mayor of Lyons v. East India Company (1836) held-English law applied to only British people. Indians were governed by their own laws.</a:t>
            </a:r>
          </a:p>
          <a:p>
            <a:pPr algn="just">
              <a:lnSpc>
                <a:spcPct val="150000"/>
              </a:lnSpc>
              <a:spcBef>
                <a:spcPts val="0"/>
              </a:spcBef>
            </a:pPr>
            <a:r>
              <a:rPr lang="en-US" sz="2600" dirty="0"/>
              <a:t>It was impractical to apply English laws even to Britishers in all cases.</a:t>
            </a:r>
          </a:p>
          <a:p>
            <a:pPr algn="just">
              <a:lnSpc>
                <a:spcPct val="150000"/>
              </a:lnSpc>
              <a:spcBef>
                <a:spcPts val="0"/>
              </a:spcBef>
            </a:pPr>
            <a:r>
              <a:rPr lang="en-US" sz="2600" dirty="0"/>
              <a:t>Government Regulations directed that where no specific rule exists courts should decide according to ‘justice, equity and good conscience’.</a:t>
            </a:r>
          </a:p>
          <a:p>
            <a:endParaRPr lang="en-IN" dirty="0"/>
          </a:p>
        </p:txBody>
      </p:sp>
      <p:sp>
        <p:nvSpPr>
          <p:cNvPr id="5" name="Slide Number Placeholder 4">
            <a:extLst>
              <a:ext uri="{FF2B5EF4-FFF2-40B4-BE49-F238E27FC236}">
                <a16:creationId xmlns:a16="http://schemas.microsoft.com/office/drawing/2014/main" id="{3171D1C3-EEF6-4E4D-A1CA-99C39E19E0E4}"/>
              </a:ext>
            </a:extLst>
          </p:cNvPr>
          <p:cNvSpPr>
            <a:spLocks noGrp="1"/>
          </p:cNvSpPr>
          <p:nvPr>
            <p:ph type="sldNum" sz="quarter" idx="12"/>
          </p:nvPr>
        </p:nvSpPr>
        <p:spPr/>
        <p:txBody>
          <a:bodyPr/>
          <a:lstStyle/>
          <a:p>
            <a:fld id="{651FC063-5EA9-49AF-AFAF-D68C9E82B23B}" type="slidenum">
              <a:rPr lang="en-US" smtClean="0"/>
              <a:pPr/>
              <a:t>3</a:t>
            </a:fld>
            <a:endParaRPr lang="en-US"/>
          </a:p>
        </p:txBody>
      </p:sp>
    </p:spTree>
    <p:extLst>
      <p:ext uri="{BB962C8B-B14F-4D97-AF65-F5344CB8AC3E}">
        <p14:creationId xmlns:p14="http://schemas.microsoft.com/office/powerpoint/2010/main" val="1652130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C1F99-A1A9-458E-B7C1-8FDC2979244D}"/>
              </a:ext>
            </a:extLst>
          </p:cNvPr>
          <p:cNvSpPr>
            <a:spLocks noGrp="1"/>
          </p:cNvSpPr>
          <p:nvPr>
            <p:ph type="title"/>
          </p:nvPr>
        </p:nvSpPr>
        <p:spPr>
          <a:xfrm>
            <a:off x="1295400" y="503853"/>
            <a:ext cx="9601200" cy="562947"/>
          </a:xfrm>
        </p:spPr>
        <p:txBody>
          <a:bodyPr>
            <a:normAutofit fontScale="90000"/>
          </a:bodyPr>
          <a:lstStyle/>
          <a:p>
            <a:pPr algn="ctr"/>
            <a:r>
              <a:rPr lang="en-US" sz="3600" dirty="0"/>
              <a:t>Process of Registration (cont.)</a:t>
            </a:r>
            <a:endParaRPr lang="en-IN" sz="3600" dirty="0"/>
          </a:p>
        </p:txBody>
      </p:sp>
      <p:sp>
        <p:nvSpPr>
          <p:cNvPr id="3" name="Content Placeholder 2">
            <a:extLst>
              <a:ext uri="{FF2B5EF4-FFF2-40B4-BE49-F238E27FC236}">
                <a16:creationId xmlns:a16="http://schemas.microsoft.com/office/drawing/2014/main" id="{32921EF2-5831-45C2-8AC1-A1B2F5BACF1E}"/>
              </a:ext>
            </a:extLst>
          </p:cNvPr>
          <p:cNvSpPr>
            <a:spLocks noGrp="1"/>
          </p:cNvSpPr>
          <p:nvPr>
            <p:ph idx="1"/>
          </p:nvPr>
        </p:nvSpPr>
        <p:spPr>
          <a:xfrm>
            <a:off x="615819" y="1066800"/>
            <a:ext cx="10968373" cy="5082073"/>
          </a:xfrm>
        </p:spPr>
        <p:txBody>
          <a:bodyPr>
            <a:normAutofit fontScale="62500" lnSpcReduction="20000"/>
          </a:bodyPr>
          <a:lstStyle/>
          <a:p>
            <a:pPr algn="just">
              <a:lnSpc>
                <a:spcPct val="170000"/>
              </a:lnSpc>
              <a:spcBef>
                <a:spcPts val="0"/>
              </a:spcBef>
            </a:pPr>
            <a:r>
              <a:rPr lang="en-US" sz="3600" dirty="0"/>
              <a:t>Sub-registrar will verify the identity and authority of persons appearing before him and the execution of the document from them. (sec.34)</a:t>
            </a:r>
          </a:p>
          <a:p>
            <a:pPr algn="just">
              <a:lnSpc>
                <a:spcPct val="170000"/>
              </a:lnSpc>
              <a:spcBef>
                <a:spcPts val="0"/>
              </a:spcBef>
            </a:pPr>
            <a:r>
              <a:rPr lang="en-US" sz="3600" dirty="0"/>
              <a:t>Appearance before the registrar may be simultaneous or at different times. (sec. 34)</a:t>
            </a:r>
          </a:p>
          <a:p>
            <a:pPr algn="just">
              <a:lnSpc>
                <a:spcPct val="170000"/>
              </a:lnSpc>
              <a:spcBef>
                <a:spcPts val="0"/>
              </a:spcBef>
            </a:pPr>
            <a:r>
              <a:rPr lang="en-US" sz="3600" dirty="0"/>
              <a:t>Document will be registered only if all the executants or representatives appearing are personally known to him or he is otherwise satisfied with their identity and they all admit the execution. Otherwise, he may refuse the registration. (sec. 35)</a:t>
            </a:r>
          </a:p>
          <a:p>
            <a:pPr algn="just">
              <a:lnSpc>
                <a:spcPct val="170000"/>
              </a:lnSpc>
              <a:spcBef>
                <a:spcPts val="0"/>
              </a:spcBef>
            </a:pPr>
            <a:r>
              <a:rPr lang="en-US" sz="3600" dirty="0"/>
              <a:t>Registering officer may examine a person on oath (sec. 63)</a:t>
            </a:r>
          </a:p>
          <a:p>
            <a:endParaRPr lang="en-IN" dirty="0"/>
          </a:p>
        </p:txBody>
      </p:sp>
      <p:sp>
        <p:nvSpPr>
          <p:cNvPr id="4" name="Slide Number Placeholder 3">
            <a:extLst>
              <a:ext uri="{FF2B5EF4-FFF2-40B4-BE49-F238E27FC236}">
                <a16:creationId xmlns:a16="http://schemas.microsoft.com/office/drawing/2014/main" id="{A4F947FC-8D2B-441C-8789-BD5E9124CB97}"/>
              </a:ext>
            </a:extLst>
          </p:cNvPr>
          <p:cNvSpPr>
            <a:spLocks noGrp="1"/>
          </p:cNvSpPr>
          <p:nvPr>
            <p:ph type="sldNum" sz="quarter" idx="12"/>
          </p:nvPr>
        </p:nvSpPr>
        <p:spPr/>
        <p:txBody>
          <a:bodyPr/>
          <a:lstStyle/>
          <a:p>
            <a:fld id="{E31375A4-56A4-47D6-9801-1991572033F7}" type="slidenum">
              <a:rPr lang="en-US" smtClean="0"/>
              <a:t>30</a:t>
            </a:fld>
            <a:endParaRPr lang="en-US"/>
          </a:p>
        </p:txBody>
      </p:sp>
    </p:spTree>
    <p:extLst>
      <p:ext uri="{BB962C8B-B14F-4D97-AF65-F5344CB8AC3E}">
        <p14:creationId xmlns:p14="http://schemas.microsoft.com/office/powerpoint/2010/main" val="1694233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C1F99-A1A9-458E-B7C1-8FDC2979244D}"/>
              </a:ext>
            </a:extLst>
          </p:cNvPr>
          <p:cNvSpPr>
            <a:spLocks noGrp="1"/>
          </p:cNvSpPr>
          <p:nvPr>
            <p:ph type="title"/>
          </p:nvPr>
        </p:nvSpPr>
        <p:spPr>
          <a:xfrm>
            <a:off x="1295400" y="503853"/>
            <a:ext cx="9601200" cy="562947"/>
          </a:xfrm>
        </p:spPr>
        <p:txBody>
          <a:bodyPr>
            <a:normAutofit fontScale="90000"/>
          </a:bodyPr>
          <a:lstStyle/>
          <a:p>
            <a:pPr algn="ctr"/>
            <a:r>
              <a:rPr lang="en-US" sz="3600" dirty="0"/>
              <a:t>Process of Registration (cont.)</a:t>
            </a:r>
            <a:endParaRPr lang="en-IN" sz="3600" dirty="0"/>
          </a:p>
        </p:txBody>
      </p:sp>
      <p:sp>
        <p:nvSpPr>
          <p:cNvPr id="3" name="Content Placeholder 2">
            <a:extLst>
              <a:ext uri="{FF2B5EF4-FFF2-40B4-BE49-F238E27FC236}">
                <a16:creationId xmlns:a16="http://schemas.microsoft.com/office/drawing/2014/main" id="{32921EF2-5831-45C2-8AC1-A1B2F5BACF1E}"/>
              </a:ext>
            </a:extLst>
          </p:cNvPr>
          <p:cNvSpPr>
            <a:spLocks noGrp="1"/>
          </p:cNvSpPr>
          <p:nvPr>
            <p:ph idx="1"/>
          </p:nvPr>
        </p:nvSpPr>
        <p:spPr>
          <a:xfrm>
            <a:off x="634483" y="1315616"/>
            <a:ext cx="10949710" cy="4861249"/>
          </a:xfrm>
        </p:spPr>
        <p:txBody>
          <a:bodyPr>
            <a:noAutofit/>
          </a:bodyPr>
          <a:lstStyle/>
          <a:p>
            <a:pPr>
              <a:lnSpc>
                <a:spcPct val="150000"/>
              </a:lnSpc>
              <a:spcBef>
                <a:spcPts val="0"/>
              </a:spcBef>
            </a:pPr>
            <a:r>
              <a:rPr lang="en-US" sz="2600" dirty="0"/>
              <a:t>Power of attorney must be executed before and authenticated by a registrar or sub-registrar. (sec. 32)</a:t>
            </a:r>
          </a:p>
          <a:p>
            <a:pPr>
              <a:lnSpc>
                <a:spcPct val="150000"/>
              </a:lnSpc>
              <a:spcBef>
                <a:spcPts val="0"/>
              </a:spcBef>
            </a:pPr>
            <a:r>
              <a:rPr lang="en-US" sz="2600" dirty="0"/>
              <a:t>Signatures of all the persons admitting execution will be endorsed on the document. The registrar will also affix his signatures on these endorsements. (sec.58, 59)</a:t>
            </a:r>
          </a:p>
          <a:p>
            <a:pPr>
              <a:lnSpc>
                <a:spcPct val="150000"/>
              </a:lnSpc>
              <a:spcBef>
                <a:spcPts val="0"/>
              </a:spcBef>
            </a:pPr>
            <a:r>
              <a:rPr lang="en-US" sz="2600" dirty="0"/>
              <a:t>After registration the sub-registrar will record a certificate ‘Registered’ as evidence to prove registration of the document. (sec. 60) </a:t>
            </a:r>
          </a:p>
        </p:txBody>
      </p:sp>
      <p:sp>
        <p:nvSpPr>
          <p:cNvPr id="4" name="Slide Number Placeholder 3">
            <a:extLst>
              <a:ext uri="{FF2B5EF4-FFF2-40B4-BE49-F238E27FC236}">
                <a16:creationId xmlns:a16="http://schemas.microsoft.com/office/drawing/2014/main" id="{A4F947FC-8D2B-441C-8789-BD5E9124CB97}"/>
              </a:ext>
            </a:extLst>
          </p:cNvPr>
          <p:cNvSpPr>
            <a:spLocks noGrp="1"/>
          </p:cNvSpPr>
          <p:nvPr>
            <p:ph type="sldNum" sz="quarter" idx="12"/>
          </p:nvPr>
        </p:nvSpPr>
        <p:spPr/>
        <p:txBody>
          <a:bodyPr/>
          <a:lstStyle/>
          <a:p>
            <a:fld id="{E31375A4-56A4-47D6-9801-1991572033F7}" type="slidenum">
              <a:rPr lang="en-US" smtClean="0"/>
              <a:t>31</a:t>
            </a:fld>
            <a:endParaRPr lang="en-US"/>
          </a:p>
        </p:txBody>
      </p:sp>
    </p:spTree>
    <p:extLst>
      <p:ext uri="{BB962C8B-B14F-4D97-AF65-F5344CB8AC3E}">
        <p14:creationId xmlns:p14="http://schemas.microsoft.com/office/powerpoint/2010/main" val="1317575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C1F99-A1A9-458E-B7C1-8FDC2979244D}"/>
              </a:ext>
            </a:extLst>
          </p:cNvPr>
          <p:cNvSpPr>
            <a:spLocks noGrp="1"/>
          </p:cNvSpPr>
          <p:nvPr>
            <p:ph type="title"/>
          </p:nvPr>
        </p:nvSpPr>
        <p:spPr>
          <a:xfrm>
            <a:off x="1295400" y="503853"/>
            <a:ext cx="9601200" cy="562947"/>
          </a:xfrm>
        </p:spPr>
        <p:txBody>
          <a:bodyPr>
            <a:normAutofit fontScale="90000"/>
          </a:bodyPr>
          <a:lstStyle/>
          <a:p>
            <a:pPr algn="ctr"/>
            <a:r>
              <a:rPr lang="en-US" sz="3600" dirty="0"/>
              <a:t>Process of Registration (cont.)</a:t>
            </a:r>
            <a:endParaRPr lang="en-IN" sz="3600" dirty="0"/>
          </a:p>
        </p:txBody>
      </p:sp>
      <p:sp>
        <p:nvSpPr>
          <p:cNvPr id="3" name="Content Placeholder 2">
            <a:extLst>
              <a:ext uri="{FF2B5EF4-FFF2-40B4-BE49-F238E27FC236}">
                <a16:creationId xmlns:a16="http://schemas.microsoft.com/office/drawing/2014/main" id="{32921EF2-5831-45C2-8AC1-A1B2F5BACF1E}"/>
              </a:ext>
            </a:extLst>
          </p:cNvPr>
          <p:cNvSpPr>
            <a:spLocks noGrp="1"/>
          </p:cNvSpPr>
          <p:nvPr>
            <p:ph idx="1"/>
          </p:nvPr>
        </p:nvSpPr>
        <p:spPr>
          <a:xfrm>
            <a:off x="634483" y="1698171"/>
            <a:ext cx="10949710" cy="4478694"/>
          </a:xfrm>
        </p:spPr>
        <p:txBody>
          <a:bodyPr>
            <a:noAutofit/>
          </a:bodyPr>
          <a:lstStyle/>
          <a:p>
            <a:pPr>
              <a:lnSpc>
                <a:spcPct val="150000"/>
              </a:lnSpc>
              <a:spcBef>
                <a:spcPts val="0"/>
              </a:spcBef>
            </a:pPr>
            <a:r>
              <a:rPr lang="en-US" sz="2600" dirty="0"/>
              <a:t>Order of refusal will be recorded in writing in Book no. 2 and a copy will be given to the concerned on demand (sec. 71)</a:t>
            </a:r>
          </a:p>
          <a:p>
            <a:pPr>
              <a:lnSpc>
                <a:spcPct val="150000"/>
              </a:lnSpc>
              <a:spcBef>
                <a:spcPts val="0"/>
              </a:spcBef>
            </a:pPr>
            <a:r>
              <a:rPr lang="en-US" sz="2600" dirty="0"/>
              <a:t>An appeal can be filed before the Registrar against such an order of refusal.  (sec.72, 73, 74,75,76)</a:t>
            </a:r>
          </a:p>
          <a:p>
            <a:pPr>
              <a:lnSpc>
                <a:spcPct val="150000"/>
              </a:lnSpc>
              <a:spcBef>
                <a:spcPts val="0"/>
              </a:spcBef>
            </a:pPr>
            <a:r>
              <a:rPr lang="en-US" sz="2600" dirty="0"/>
              <a:t>A civil suit can be filed against the order of the Registrar rejecting the appeal or refusal to register a document originally presented before him. (sec. 77)</a:t>
            </a:r>
          </a:p>
        </p:txBody>
      </p:sp>
      <p:sp>
        <p:nvSpPr>
          <p:cNvPr id="4" name="Slide Number Placeholder 3">
            <a:extLst>
              <a:ext uri="{FF2B5EF4-FFF2-40B4-BE49-F238E27FC236}">
                <a16:creationId xmlns:a16="http://schemas.microsoft.com/office/drawing/2014/main" id="{A4F947FC-8D2B-441C-8789-BD5E9124CB97}"/>
              </a:ext>
            </a:extLst>
          </p:cNvPr>
          <p:cNvSpPr>
            <a:spLocks noGrp="1"/>
          </p:cNvSpPr>
          <p:nvPr>
            <p:ph type="sldNum" sz="quarter" idx="12"/>
          </p:nvPr>
        </p:nvSpPr>
        <p:spPr/>
        <p:txBody>
          <a:bodyPr/>
          <a:lstStyle/>
          <a:p>
            <a:fld id="{E31375A4-56A4-47D6-9801-1991572033F7}" type="slidenum">
              <a:rPr lang="en-US" smtClean="0"/>
              <a:t>32</a:t>
            </a:fld>
            <a:endParaRPr lang="en-US"/>
          </a:p>
        </p:txBody>
      </p:sp>
    </p:spTree>
    <p:extLst>
      <p:ext uri="{BB962C8B-B14F-4D97-AF65-F5344CB8AC3E}">
        <p14:creationId xmlns:p14="http://schemas.microsoft.com/office/powerpoint/2010/main" val="364368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C1F99-A1A9-458E-B7C1-8FDC2979244D}"/>
              </a:ext>
            </a:extLst>
          </p:cNvPr>
          <p:cNvSpPr>
            <a:spLocks noGrp="1"/>
          </p:cNvSpPr>
          <p:nvPr>
            <p:ph type="title"/>
          </p:nvPr>
        </p:nvSpPr>
        <p:spPr>
          <a:xfrm>
            <a:off x="1295400" y="503853"/>
            <a:ext cx="9601200" cy="562947"/>
          </a:xfrm>
        </p:spPr>
        <p:txBody>
          <a:bodyPr>
            <a:normAutofit fontScale="90000"/>
          </a:bodyPr>
          <a:lstStyle/>
          <a:p>
            <a:pPr algn="ctr"/>
            <a:r>
              <a:rPr lang="en-US" sz="3600" dirty="0"/>
              <a:t>Process of Registration (cont.)</a:t>
            </a:r>
            <a:endParaRPr lang="en-IN" sz="3600" dirty="0"/>
          </a:p>
        </p:txBody>
      </p:sp>
      <p:sp>
        <p:nvSpPr>
          <p:cNvPr id="3" name="Content Placeholder 2">
            <a:extLst>
              <a:ext uri="{FF2B5EF4-FFF2-40B4-BE49-F238E27FC236}">
                <a16:creationId xmlns:a16="http://schemas.microsoft.com/office/drawing/2014/main" id="{32921EF2-5831-45C2-8AC1-A1B2F5BACF1E}"/>
              </a:ext>
            </a:extLst>
          </p:cNvPr>
          <p:cNvSpPr>
            <a:spLocks noGrp="1"/>
          </p:cNvSpPr>
          <p:nvPr>
            <p:ph idx="1"/>
          </p:nvPr>
        </p:nvSpPr>
        <p:spPr>
          <a:xfrm>
            <a:off x="634483" y="1184988"/>
            <a:ext cx="10949710" cy="4991877"/>
          </a:xfrm>
        </p:spPr>
        <p:txBody>
          <a:bodyPr>
            <a:noAutofit/>
          </a:bodyPr>
          <a:lstStyle/>
          <a:p>
            <a:pPr algn="just">
              <a:lnSpc>
                <a:spcPct val="150000"/>
              </a:lnSpc>
              <a:spcBef>
                <a:spcPts val="0"/>
              </a:spcBef>
            </a:pPr>
            <a:r>
              <a:rPr lang="en-US" sz="2400" dirty="0"/>
              <a:t>When a deed contains land situated in the jurisdiction of other registering offices, detail of document will be sent to concerned registering officer. (sec.64,65, 66)</a:t>
            </a:r>
          </a:p>
          <a:p>
            <a:pPr algn="just">
              <a:lnSpc>
                <a:spcPct val="150000"/>
              </a:lnSpc>
              <a:spcBef>
                <a:spcPts val="0"/>
              </a:spcBef>
            </a:pPr>
            <a:r>
              <a:rPr lang="en-US" sz="2400" dirty="0"/>
              <a:t>The concerned Registrar shall record it in Book No. 1 and include it in Indexes I and II</a:t>
            </a:r>
          </a:p>
          <a:p>
            <a:pPr algn="just">
              <a:lnSpc>
                <a:spcPct val="150000"/>
              </a:lnSpc>
              <a:spcBef>
                <a:spcPts val="0"/>
              </a:spcBef>
            </a:pPr>
            <a:r>
              <a:rPr lang="en-US" sz="2400" dirty="0"/>
              <a:t>Copies of certain documents created in government offices/courts like orders granting a crop loan, or a  sale certificated by a court or a revenue officer are required to be sent to concerned registering officer. These copies are also recorded in Book No. 1 and included in Indexes I and II (sec. 89)</a:t>
            </a:r>
            <a:endParaRPr lang="en-IN" sz="2400" dirty="0"/>
          </a:p>
        </p:txBody>
      </p:sp>
      <p:sp>
        <p:nvSpPr>
          <p:cNvPr id="4" name="Slide Number Placeholder 3">
            <a:extLst>
              <a:ext uri="{FF2B5EF4-FFF2-40B4-BE49-F238E27FC236}">
                <a16:creationId xmlns:a16="http://schemas.microsoft.com/office/drawing/2014/main" id="{A4F947FC-8D2B-441C-8789-BD5E9124CB97}"/>
              </a:ext>
            </a:extLst>
          </p:cNvPr>
          <p:cNvSpPr>
            <a:spLocks noGrp="1"/>
          </p:cNvSpPr>
          <p:nvPr>
            <p:ph type="sldNum" sz="quarter" idx="12"/>
          </p:nvPr>
        </p:nvSpPr>
        <p:spPr/>
        <p:txBody>
          <a:bodyPr/>
          <a:lstStyle/>
          <a:p>
            <a:fld id="{E31375A4-56A4-47D6-9801-1991572033F7}" type="slidenum">
              <a:rPr lang="en-US" smtClean="0"/>
              <a:t>33</a:t>
            </a:fld>
            <a:endParaRPr lang="en-US"/>
          </a:p>
        </p:txBody>
      </p:sp>
    </p:spTree>
    <p:extLst>
      <p:ext uri="{BB962C8B-B14F-4D97-AF65-F5344CB8AC3E}">
        <p14:creationId xmlns:p14="http://schemas.microsoft.com/office/powerpoint/2010/main" val="1839509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80646-3174-4528-8A18-43B81C1984A7}"/>
              </a:ext>
            </a:extLst>
          </p:cNvPr>
          <p:cNvSpPr>
            <a:spLocks noGrp="1"/>
          </p:cNvSpPr>
          <p:nvPr>
            <p:ph type="title"/>
          </p:nvPr>
        </p:nvSpPr>
        <p:spPr>
          <a:xfrm>
            <a:off x="1295400" y="503853"/>
            <a:ext cx="9601200" cy="718457"/>
          </a:xfrm>
        </p:spPr>
        <p:txBody>
          <a:bodyPr/>
          <a:lstStyle/>
          <a:p>
            <a:pPr algn="ctr"/>
            <a:r>
              <a:rPr lang="en-IN" dirty="0"/>
              <a:t>Process of Registration (cont.)</a:t>
            </a:r>
          </a:p>
        </p:txBody>
      </p:sp>
      <p:sp>
        <p:nvSpPr>
          <p:cNvPr id="3" name="Content Placeholder 2">
            <a:extLst>
              <a:ext uri="{FF2B5EF4-FFF2-40B4-BE49-F238E27FC236}">
                <a16:creationId xmlns:a16="http://schemas.microsoft.com/office/drawing/2014/main" id="{A6696836-A75D-4EDD-8F4D-50089AFF657F}"/>
              </a:ext>
            </a:extLst>
          </p:cNvPr>
          <p:cNvSpPr>
            <a:spLocks noGrp="1"/>
          </p:cNvSpPr>
          <p:nvPr>
            <p:ph idx="1"/>
          </p:nvPr>
        </p:nvSpPr>
        <p:spPr>
          <a:xfrm>
            <a:off x="597159" y="1222311"/>
            <a:ext cx="10987034" cy="4963885"/>
          </a:xfrm>
        </p:spPr>
        <p:txBody>
          <a:bodyPr>
            <a:noAutofit/>
          </a:bodyPr>
          <a:lstStyle/>
          <a:p>
            <a:pPr algn="just">
              <a:lnSpc>
                <a:spcPct val="150000"/>
              </a:lnSpc>
              <a:spcBef>
                <a:spcPts val="0"/>
              </a:spcBef>
            </a:pPr>
            <a:r>
              <a:rPr lang="en-US" sz="2600" dirty="0"/>
              <a:t>If a Registering officer or an employee in his office knowingly does some wrong act causing any harm (sec. 44 of the IPC)  to a person, he shall be punishable with imprisonment up to seven years.  </a:t>
            </a:r>
          </a:p>
          <a:p>
            <a:pPr algn="just">
              <a:lnSpc>
                <a:spcPct val="150000"/>
              </a:lnSpc>
              <a:spcBef>
                <a:spcPts val="0"/>
              </a:spcBef>
            </a:pPr>
            <a:r>
              <a:rPr lang="en-US" sz="2600" dirty="0"/>
              <a:t>Any person intentionally making a false statement, submitting a false document or making impersonation shall be punishable with imprisonment up to seven years. (sec. 82)</a:t>
            </a:r>
          </a:p>
          <a:p>
            <a:pPr algn="just">
              <a:lnSpc>
                <a:spcPct val="150000"/>
              </a:lnSpc>
              <a:spcBef>
                <a:spcPts val="0"/>
              </a:spcBef>
            </a:pPr>
            <a:r>
              <a:rPr lang="en-US" sz="2600" dirty="0"/>
              <a:t>Every registering officer shall be deemed to be a public servant. (sec. 84)</a:t>
            </a:r>
          </a:p>
          <a:p>
            <a:pPr algn="just">
              <a:lnSpc>
                <a:spcPct val="150000"/>
              </a:lnSpc>
              <a:spcBef>
                <a:spcPts val="0"/>
              </a:spcBef>
            </a:pPr>
            <a:endParaRPr lang="en-US" sz="2800" dirty="0"/>
          </a:p>
        </p:txBody>
      </p:sp>
      <p:sp>
        <p:nvSpPr>
          <p:cNvPr id="4" name="Slide Number Placeholder 3">
            <a:extLst>
              <a:ext uri="{FF2B5EF4-FFF2-40B4-BE49-F238E27FC236}">
                <a16:creationId xmlns:a16="http://schemas.microsoft.com/office/drawing/2014/main" id="{564AF1CF-AEF8-4600-BA41-916A46C430C5}"/>
              </a:ext>
            </a:extLst>
          </p:cNvPr>
          <p:cNvSpPr>
            <a:spLocks noGrp="1"/>
          </p:cNvSpPr>
          <p:nvPr>
            <p:ph type="sldNum" sz="quarter" idx="12"/>
          </p:nvPr>
        </p:nvSpPr>
        <p:spPr/>
        <p:txBody>
          <a:bodyPr/>
          <a:lstStyle/>
          <a:p>
            <a:fld id="{E31375A4-56A4-47D6-9801-1991572033F7}" type="slidenum">
              <a:rPr lang="en-US" smtClean="0"/>
              <a:t>34</a:t>
            </a:fld>
            <a:endParaRPr lang="en-US"/>
          </a:p>
        </p:txBody>
      </p:sp>
    </p:spTree>
    <p:extLst>
      <p:ext uri="{BB962C8B-B14F-4D97-AF65-F5344CB8AC3E}">
        <p14:creationId xmlns:p14="http://schemas.microsoft.com/office/powerpoint/2010/main" val="2346757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8D90D-D98B-465E-AF79-EDDDA73160E6}"/>
              </a:ext>
            </a:extLst>
          </p:cNvPr>
          <p:cNvSpPr>
            <a:spLocks noGrp="1"/>
          </p:cNvSpPr>
          <p:nvPr>
            <p:ph type="title"/>
          </p:nvPr>
        </p:nvSpPr>
        <p:spPr>
          <a:xfrm>
            <a:off x="1295400" y="503853"/>
            <a:ext cx="9601200" cy="653143"/>
          </a:xfrm>
        </p:spPr>
        <p:txBody>
          <a:bodyPr/>
          <a:lstStyle/>
          <a:p>
            <a:pPr algn="ctr"/>
            <a:r>
              <a:rPr lang="en-IN" dirty="0"/>
              <a:t>Process of Registration (cont.)</a:t>
            </a:r>
          </a:p>
        </p:txBody>
      </p:sp>
      <p:sp>
        <p:nvSpPr>
          <p:cNvPr id="3" name="Content Placeholder 2">
            <a:extLst>
              <a:ext uri="{FF2B5EF4-FFF2-40B4-BE49-F238E27FC236}">
                <a16:creationId xmlns:a16="http://schemas.microsoft.com/office/drawing/2014/main" id="{8D3B7767-844E-446D-AE5F-CCB59167AFB5}"/>
              </a:ext>
            </a:extLst>
          </p:cNvPr>
          <p:cNvSpPr>
            <a:spLocks noGrp="1"/>
          </p:cNvSpPr>
          <p:nvPr>
            <p:ph idx="1"/>
          </p:nvPr>
        </p:nvSpPr>
        <p:spPr>
          <a:xfrm>
            <a:off x="651587" y="1325370"/>
            <a:ext cx="10932606" cy="4842165"/>
          </a:xfrm>
        </p:spPr>
        <p:txBody>
          <a:bodyPr>
            <a:normAutofit lnSpcReduction="10000"/>
          </a:bodyPr>
          <a:lstStyle/>
          <a:p>
            <a:pPr>
              <a:lnSpc>
                <a:spcPct val="150000"/>
              </a:lnSpc>
              <a:spcBef>
                <a:spcPts val="0"/>
              </a:spcBef>
            </a:pPr>
            <a:r>
              <a:rPr lang="en-US" sz="2400" dirty="0"/>
              <a:t>Every person is legally bound to furnish information required by the registering officer.(sec. 84)</a:t>
            </a:r>
          </a:p>
          <a:p>
            <a:pPr>
              <a:lnSpc>
                <a:spcPct val="150000"/>
              </a:lnSpc>
              <a:spcBef>
                <a:spcPts val="0"/>
              </a:spcBef>
            </a:pPr>
            <a:r>
              <a:rPr lang="en-US" sz="2400" dirty="0"/>
              <a:t>Proceedings before registering officer shall be deemed to be judicial proceedings and sec. 228 of IPC will be applicable.(sec. 84) </a:t>
            </a:r>
          </a:p>
          <a:p>
            <a:pPr>
              <a:lnSpc>
                <a:spcPct val="150000"/>
              </a:lnSpc>
              <a:spcBef>
                <a:spcPts val="0"/>
              </a:spcBef>
            </a:pPr>
            <a:r>
              <a:rPr lang="en-US" sz="2400" b="1" dirty="0"/>
              <a:t>Section 228 in The Indian Penal Code: </a:t>
            </a:r>
          </a:p>
          <a:p>
            <a:pPr marL="0" indent="0">
              <a:lnSpc>
                <a:spcPct val="150000"/>
              </a:lnSpc>
              <a:spcBef>
                <a:spcPts val="0"/>
              </a:spcBef>
              <a:buNone/>
            </a:pPr>
            <a:r>
              <a:rPr lang="en-US" sz="2400" i="1" dirty="0"/>
              <a:t>    Whoever intentionally offers any insult, or causes any interruption to any public servant, while such public servant is sitting in any stage of a judicial proceeding, shall be punished with simple imprisonment for a term which may extend to six months, or with fine …</a:t>
            </a:r>
          </a:p>
          <a:p>
            <a:endParaRPr lang="en-IN" dirty="0"/>
          </a:p>
        </p:txBody>
      </p:sp>
      <p:sp>
        <p:nvSpPr>
          <p:cNvPr id="4" name="Slide Number Placeholder 3">
            <a:extLst>
              <a:ext uri="{FF2B5EF4-FFF2-40B4-BE49-F238E27FC236}">
                <a16:creationId xmlns:a16="http://schemas.microsoft.com/office/drawing/2014/main" id="{ECF8BC2D-19EE-4CF7-9E73-0363FD33B885}"/>
              </a:ext>
            </a:extLst>
          </p:cNvPr>
          <p:cNvSpPr>
            <a:spLocks noGrp="1"/>
          </p:cNvSpPr>
          <p:nvPr>
            <p:ph type="sldNum" sz="quarter" idx="12"/>
          </p:nvPr>
        </p:nvSpPr>
        <p:spPr/>
        <p:txBody>
          <a:bodyPr/>
          <a:lstStyle/>
          <a:p>
            <a:fld id="{E31375A4-56A4-47D6-9801-1991572033F7}" type="slidenum">
              <a:rPr lang="en-US" smtClean="0"/>
              <a:t>35</a:t>
            </a:fld>
            <a:endParaRPr lang="en-US"/>
          </a:p>
        </p:txBody>
      </p:sp>
    </p:spTree>
    <p:extLst>
      <p:ext uri="{BB962C8B-B14F-4D97-AF65-F5344CB8AC3E}">
        <p14:creationId xmlns:p14="http://schemas.microsoft.com/office/powerpoint/2010/main" val="2252664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6E033-135A-4663-8524-657835E5DF7F}"/>
              </a:ext>
            </a:extLst>
          </p:cNvPr>
          <p:cNvSpPr>
            <a:spLocks noGrp="1"/>
          </p:cNvSpPr>
          <p:nvPr>
            <p:ph type="title"/>
          </p:nvPr>
        </p:nvSpPr>
        <p:spPr>
          <a:xfrm>
            <a:off x="1295400" y="503854"/>
            <a:ext cx="9601200" cy="447868"/>
          </a:xfrm>
        </p:spPr>
        <p:txBody>
          <a:bodyPr>
            <a:normAutofit fontScale="90000"/>
          </a:bodyPr>
          <a:lstStyle/>
          <a:p>
            <a:pPr algn="ctr"/>
            <a:r>
              <a:rPr lang="en-US" dirty="0"/>
              <a:t>Grounds for Refusal of Registration</a:t>
            </a:r>
            <a:endParaRPr lang="en-IN" dirty="0"/>
          </a:p>
        </p:txBody>
      </p:sp>
      <p:sp>
        <p:nvSpPr>
          <p:cNvPr id="3" name="Content Placeholder 2">
            <a:extLst>
              <a:ext uri="{FF2B5EF4-FFF2-40B4-BE49-F238E27FC236}">
                <a16:creationId xmlns:a16="http://schemas.microsoft.com/office/drawing/2014/main" id="{EFA47C15-0952-4BED-B4A6-AEC16BBC6E32}"/>
              </a:ext>
            </a:extLst>
          </p:cNvPr>
          <p:cNvSpPr>
            <a:spLocks noGrp="1"/>
          </p:cNvSpPr>
          <p:nvPr>
            <p:ph idx="1"/>
          </p:nvPr>
        </p:nvSpPr>
        <p:spPr>
          <a:xfrm>
            <a:off x="653143" y="951722"/>
            <a:ext cx="10931050" cy="5253135"/>
          </a:xfrm>
        </p:spPr>
        <p:txBody>
          <a:bodyPr>
            <a:normAutofit/>
          </a:bodyPr>
          <a:lstStyle/>
          <a:p>
            <a:pPr algn="just">
              <a:lnSpc>
                <a:spcPct val="150000"/>
              </a:lnSpc>
              <a:spcBef>
                <a:spcPts val="0"/>
              </a:spcBef>
            </a:pPr>
            <a:r>
              <a:rPr lang="en-US" sz="2400" dirty="0"/>
              <a:t>Registration of documents can be refused on the following grounds:</a:t>
            </a:r>
          </a:p>
          <a:p>
            <a:pPr algn="just">
              <a:lnSpc>
                <a:spcPct val="150000"/>
              </a:lnSpc>
              <a:spcBef>
                <a:spcPts val="0"/>
              </a:spcBef>
              <a:buFont typeface="Wingdings" panose="05000000000000000000" pitchFamily="2" charset="2"/>
              <a:buChar char="Ø"/>
            </a:pPr>
            <a:r>
              <a:rPr lang="en-US" sz="2400" dirty="0"/>
              <a:t>Document in other languages is not accompanied by  a true translation (sec. 19)</a:t>
            </a:r>
          </a:p>
          <a:p>
            <a:pPr algn="just">
              <a:lnSpc>
                <a:spcPct val="150000"/>
              </a:lnSpc>
              <a:spcBef>
                <a:spcPts val="0"/>
              </a:spcBef>
              <a:buFont typeface="Wingdings" panose="05000000000000000000" pitchFamily="2" charset="2"/>
              <a:buChar char="Ø"/>
            </a:pPr>
            <a:r>
              <a:rPr lang="en-US" sz="2400" dirty="0"/>
              <a:t>Document having interlineation, blank, erasure or alternation (sec. 20)</a:t>
            </a:r>
          </a:p>
          <a:p>
            <a:pPr algn="just">
              <a:lnSpc>
                <a:spcPct val="150000"/>
              </a:lnSpc>
              <a:spcBef>
                <a:spcPts val="0"/>
              </a:spcBef>
              <a:buFont typeface="Wingdings" panose="05000000000000000000" pitchFamily="2" charset="2"/>
              <a:buChar char="Ø"/>
            </a:pPr>
            <a:r>
              <a:rPr lang="en-US" sz="2400" dirty="0"/>
              <a:t>Property is not described as per provisions of the Act ( sec. 21, 22)</a:t>
            </a:r>
          </a:p>
          <a:p>
            <a:pPr algn="just">
              <a:lnSpc>
                <a:spcPct val="150000"/>
              </a:lnSpc>
              <a:spcBef>
                <a:spcPts val="0"/>
              </a:spcBef>
              <a:buFont typeface="Wingdings" panose="05000000000000000000" pitchFamily="2" charset="2"/>
              <a:buChar char="Ø"/>
            </a:pPr>
            <a:r>
              <a:rPr lang="en-US" sz="2400" dirty="0"/>
              <a:t>Document has not been presented within prescribed time limit. (sec. 23)</a:t>
            </a:r>
          </a:p>
          <a:p>
            <a:pPr algn="just">
              <a:lnSpc>
                <a:spcPct val="150000"/>
              </a:lnSpc>
              <a:spcBef>
                <a:spcPts val="0"/>
              </a:spcBef>
              <a:buFont typeface="Wingdings" panose="05000000000000000000" pitchFamily="2" charset="2"/>
              <a:buChar char="Ø"/>
            </a:pPr>
            <a:r>
              <a:rPr lang="en-US" sz="2400" dirty="0"/>
              <a:t>Registering officer does not have jurisdiction to register it (sec. 28)</a:t>
            </a:r>
          </a:p>
          <a:p>
            <a:pPr algn="just">
              <a:lnSpc>
                <a:spcPct val="150000"/>
              </a:lnSpc>
              <a:spcBef>
                <a:spcPts val="0"/>
              </a:spcBef>
              <a:buFont typeface="Wingdings" panose="05000000000000000000" pitchFamily="2" charset="2"/>
              <a:buChar char="Ø"/>
            </a:pPr>
            <a:r>
              <a:rPr lang="en-US" sz="2400" dirty="0"/>
              <a:t>Document not presented by a competent person. (sec. 32) </a:t>
            </a:r>
          </a:p>
          <a:p>
            <a:pPr algn="just">
              <a:lnSpc>
                <a:spcPct val="150000"/>
              </a:lnSpc>
              <a:spcBef>
                <a:spcPts val="0"/>
              </a:spcBef>
              <a:buFont typeface="Wingdings" panose="05000000000000000000" pitchFamily="2" charset="2"/>
              <a:buChar char="Ø"/>
            </a:pPr>
            <a:r>
              <a:rPr lang="en-US" sz="2400" dirty="0"/>
              <a:t>Any party denies execution of the document (sec. 34)</a:t>
            </a:r>
          </a:p>
          <a:p>
            <a:pPr algn="just">
              <a:lnSpc>
                <a:spcPct val="150000"/>
              </a:lnSpc>
              <a:spcBef>
                <a:spcPts val="0"/>
              </a:spcBef>
              <a:buFont typeface="Wingdings" panose="05000000000000000000" pitchFamily="2" charset="2"/>
              <a:buChar char="Ø"/>
            </a:pPr>
            <a:endParaRPr lang="en-US" sz="2400" dirty="0"/>
          </a:p>
          <a:p>
            <a:pPr>
              <a:buFont typeface="Wingdings" panose="05000000000000000000" pitchFamily="2" charset="2"/>
              <a:buChar char="Ø"/>
            </a:pPr>
            <a:endParaRPr lang="en-IN" dirty="0"/>
          </a:p>
        </p:txBody>
      </p:sp>
      <p:sp>
        <p:nvSpPr>
          <p:cNvPr id="4" name="Slide Number Placeholder 3">
            <a:extLst>
              <a:ext uri="{FF2B5EF4-FFF2-40B4-BE49-F238E27FC236}">
                <a16:creationId xmlns:a16="http://schemas.microsoft.com/office/drawing/2014/main" id="{EADF25C3-25A6-419B-8FFB-E79B65805D48}"/>
              </a:ext>
            </a:extLst>
          </p:cNvPr>
          <p:cNvSpPr>
            <a:spLocks noGrp="1"/>
          </p:cNvSpPr>
          <p:nvPr>
            <p:ph type="sldNum" sz="quarter" idx="12"/>
          </p:nvPr>
        </p:nvSpPr>
        <p:spPr/>
        <p:txBody>
          <a:bodyPr/>
          <a:lstStyle/>
          <a:p>
            <a:fld id="{E31375A4-56A4-47D6-9801-1991572033F7}" type="slidenum">
              <a:rPr lang="en-US" smtClean="0"/>
              <a:t>36</a:t>
            </a:fld>
            <a:endParaRPr lang="en-US"/>
          </a:p>
        </p:txBody>
      </p:sp>
    </p:spTree>
    <p:extLst>
      <p:ext uri="{BB962C8B-B14F-4D97-AF65-F5344CB8AC3E}">
        <p14:creationId xmlns:p14="http://schemas.microsoft.com/office/powerpoint/2010/main" val="4047022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A6B4F-EE9A-4717-A800-226D11F57D1B}"/>
              </a:ext>
            </a:extLst>
          </p:cNvPr>
          <p:cNvSpPr>
            <a:spLocks noGrp="1"/>
          </p:cNvSpPr>
          <p:nvPr>
            <p:ph type="title"/>
          </p:nvPr>
        </p:nvSpPr>
        <p:spPr>
          <a:xfrm>
            <a:off x="1295400" y="503853"/>
            <a:ext cx="9601200" cy="718457"/>
          </a:xfrm>
        </p:spPr>
        <p:txBody>
          <a:bodyPr/>
          <a:lstStyle/>
          <a:p>
            <a:pPr algn="ctr"/>
            <a:r>
              <a:rPr lang="en-US" dirty="0"/>
              <a:t>Books in the Registration Office </a:t>
            </a:r>
            <a:endParaRPr lang="en-IN" dirty="0"/>
          </a:p>
        </p:txBody>
      </p:sp>
      <p:sp>
        <p:nvSpPr>
          <p:cNvPr id="3" name="Content Placeholder 2">
            <a:extLst>
              <a:ext uri="{FF2B5EF4-FFF2-40B4-BE49-F238E27FC236}">
                <a16:creationId xmlns:a16="http://schemas.microsoft.com/office/drawing/2014/main" id="{B1EDC37F-374B-4B12-A281-11701FA8ED45}"/>
              </a:ext>
            </a:extLst>
          </p:cNvPr>
          <p:cNvSpPr>
            <a:spLocks noGrp="1"/>
          </p:cNvSpPr>
          <p:nvPr>
            <p:ph idx="1"/>
          </p:nvPr>
        </p:nvSpPr>
        <p:spPr>
          <a:xfrm>
            <a:off x="615821" y="1408922"/>
            <a:ext cx="10968372" cy="4758613"/>
          </a:xfrm>
        </p:spPr>
        <p:txBody>
          <a:bodyPr>
            <a:normAutofit/>
          </a:bodyPr>
          <a:lstStyle/>
          <a:p>
            <a:pPr>
              <a:lnSpc>
                <a:spcPct val="150000"/>
              </a:lnSpc>
              <a:spcBef>
                <a:spcPts val="0"/>
              </a:spcBef>
            </a:pPr>
            <a:r>
              <a:rPr lang="en-US" sz="2400" dirty="0"/>
              <a:t>The following Books will be maintained by every registering officer(sec. 51):</a:t>
            </a:r>
          </a:p>
          <a:p>
            <a:pPr>
              <a:lnSpc>
                <a:spcPct val="150000"/>
              </a:lnSpc>
              <a:spcBef>
                <a:spcPts val="0"/>
              </a:spcBef>
              <a:buFont typeface="Wingdings" panose="05000000000000000000" pitchFamily="2" charset="2"/>
              <a:buChar char="Ø"/>
            </a:pPr>
            <a:r>
              <a:rPr lang="en-US" sz="2400" dirty="0"/>
              <a:t> Book 1, "Register of non-testamentary documents relating to immovable property";</a:t>
            </a:r>
          </a:p>
          <a:p>
            <a:pPr>
              <a:lnSpc>
                <a:spcPct val="150000"/>
              </a:lnSpc>
              <a:spcBef>
                <a:spcPts val="0"/>
              </a:spcBef>
              <a:buFont typeface="Wingdings" panose="05000000000000000000" pitchFamily="2" charset="2"/>
              <a:buChar char="Ø"/>
            </a:pPr>
            <a:r>
              <a:rPr lang="en-US" sz="2400" dirty="0"/>
              <a:t> Book 2, "Record of reasons for refusal to register"; </a:t>
            </a:r>
          </a:p>
          <a:p>
            <a:pPr>
              <a:lnSpc>
                <a:spcPct val="150000"/>
              </a:lnSpc>
              <a:spcBef>
                <a:spcPts val="0"/>
              </a:spcBef>
              <a:buFont typeface="Wingdings" panose="05000000000000000000" pitchFamily="2" charset="2"/>
              <a:buChar char="Ø"/>
            </a:pPr>
            <a:r>
              <a:rPr lang="en-US" sz="2400" dirty="0"/>
              <a:t>Book 3, "Register of wills and authorities to adopt"; and </a:t>
            </a:r>
          </a:p>
          <a:p>
            <a:pPr>
              <a:lnSpc>
                <a:spcPct val="150000"/>
              </a:lnSpc>
              <a:spcBef>
                <a:spcPts val="0"/>
              </a:spcBef>
              <a:buFont typeface="Wingdings" panose="05000000000000000000" pitchFamily="2" charset="2"/>
              <a:buChar char="Ø"/>
            </a:pPr>
            <a:r>
              <a:rPr lang="en-US" sz="2400" dirty="0"/>
              <a:t>Book 4, "Miscellaneous Register";</a:t>
            </a:r>
          </a:p>
          <a:p>
            <a:pPr>
              <a:lnSpc>
                <a:spcPct val="150000"/>
              </a:lnSpc>
              <a:spcBef>
                <a:spcPts val="0"/>
              </a:spcBef>
              <a:buFont typeface="Wingdings" panose="05000000000000000000" pitchFamily="2" charset="2"/>
              <a:buChar char="Ø"/>
            </a:pPr>
            <a:r>
              <a:rPr lang="en-US" sz="2400" dirty="0"/>
              <a:t>Book 5, "Register of deposits of wills". (only in the office of the Registrar)</a:t>
            </a:r>
          </a:p>
          <a:p>
            <a:pPr>
              <a:lnSpc>
                <a:spcPct val="150000"/>
              </a:lnSpc>
              <a:spcBef>
                <a:spcPts val="0"/>
              </a:spcBef>
            </a:pPr>
            <a:r>
              <a:rPr lang="en-US" sz="2400" dirty="0"/>
              <a:t>Books can be maintained in electronic form also. (sec. 16A)</a:t>
            </a:r>
            <a:endParaRPr lang="en-IN" sz="2400" dirty="0"/>
          </a:p>
        </p:txBody>
      </p:sp>
      <p:sp>
        <p:nvSpPr>
          <p:cNvPr id="4" name="Slide Number Placeholder 3">
            <a:extLst>
              <a:ext uri="{FF2B5EF4-FFF2-40B4-BE49-F238E27FC236}">
                <a16:creationId xmlns:a16="http://schemas.microsoft.com/office/drawing/2014/main" id="{CFC4DA74-E601-4E8A-82A3-82BD73686AA7}"/>
              </a:ext>
            </a:extLst>
          </p:cNvPr>
          <p:cNvSpPr>
            <a:spLocks noGrp="1"/>
          </p:cNvSpPr>
          <p:nvPr>
            <p:ph type="sldNum" sz="quarter" idx="12"/>
          </p:nvPr>
        </p:nvSpPr>
        <p:spPr/>
        <p:txBody>
          <a:bodyPr/>
          <a:lstStyle/>
          <a:p>
            <a:fld id="{E31375A4-56A4-47D6-9801-1991572033F7}" type="slidenum">
              <a:rPr lang="en-US" smtClean="0"/>
              <a:t>37</a:t>
            </a:fld>
            <a:endParaRPr lang="en-US"/>
          </a:p>
        </p:txBody>
      </p:sp>
    </p:spTree>
    <p:extLst>
      <p:ext uri="{BB962C8B-B14F-4D97-AF65-F5344CB8AC3E}">
        <p14:creationId xmlns:p14="http://schemas.microsoft.com/office/powerpoint/2010/main" val="162097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FC009-53D4-49AB-B075-6C8F0F193D88}"/>
              </a:ext>
            </a:extLst>
          </p:cNvPr>
          <p:cNvSpPr>
            <a:spLocks noGrp="1"/>
          </p:cNvSpPr>
          <p:nvPr>
            <p:ph type="title"/>
          </p:nvPr>
        </p:nvSpPr>
        <p:spPr>
          <a:xfrm>
            <a:off x="1295400" y="503854"/>
            <a:ext cx="9601200" cy="634482"/>
          </a:xfrm>
        </p:spPr>
        <p:txBody>
          <a:bodyPr>
            <a:normAutofit/>
          </a:bodyPr>
          <a:lstStyle/>
          <a:p>
            <a:pPr algn="ctr"/>
            <a:r>
              <a:rPr lang="en-US" sz="3600" dirty="0"/>
              <a:t>Indexes in the Registration Office</a:t>
            </a:r>
            <a:endParaRPr lang="en-IN" sz="3600" dirty="0"/>
          </a:p>
        </p:txBody>
      </p:sp>
      <p:sp>
        <p:nvSpPr>
          <p:cNvPr id="3" name="Content Placeholder 2">
            <a:extLst>
              <a:ext uri="{FF2B5EF4-FFF2-40B4-BE49-F238E27FC236}">
                <a16:creationId xmlns:a16="http://schemas.microsoft.com/office/drawing/2014/main" id="{4C5F39BF-D96E-4980-90E5-743E261B17BD}"/>
              </a:ext>
            </a:extLst>
          </p:cNvPr>
          <p:cNvSpPr>
            <a:spLocks noGrp="1"/>
          </p:cNvSpPr>
          <p:nvPr>
            <p:ph idx="1"/>
          </p:nvPr>
        </p:nvSpPr>
        <p:spPr>
          <a:xfrm>
            <a:off x="606491" y="1427585"/>
            <a:ext cx="10977702" cy="4739950"/>
          </a:xfrm>
        </p:spPr>
        <p:txBody>
          <a:bodyPr>
            <a:normAutofit/>
          </a:bodyPr>
          <a:lstStyle/>
          <a:p>
            <a:pPr algn="just">
              <a:lnSpc>
                <a:spcPct val="160000"/>
              </a:lnSpc>
              <a:spcBef>
                <a:spcPts val="0"/>
              </a:spcBef>
            </a:pPr>
            <a:r>
              <a:rPr lang="en-US" sz="2600" dirty="0"/>
              <a:t>Following Indexes will be prepared by each registering officer (sec. 55):</a:t>
            </a:r>
          </a:p>
          <a:p>
            <a:pPr algn="just">
              <a:lnSpc>
                <a:spcPct val="160000"/>
              </a:lnSpc>
              <a:spcBef>
                <a:spcPts val="0"/>
              </a:spcBef>
              <a:buFont typeface="Wingdings" panose="05000000000000000000" pitchFamily="2" charset="2"/>
              <a:buChar char="Ø"/>
            </a:pPr>
            <a:r>
              <a:rPr lang="en-US" sz="2600" b="1" dirty="0"/>
              <a:t>Index No. I </a:t>
            </a:r>
            <a:r>
              <a:rPr lang="en-US" sz="2600" dirty="0"/>
              <a:t>shall contain the names of all persons executing or claiming under every document entered in Book No. I. </a:t>
            </a:r>
          </a:p>
          <a:p>
            <a:pPr algn="just">
              <a:lnSpc>
                <a:spcPct val="160000"/>
              </a:lnSpc>
              <a:spcBef>
                <a:spcPts val="0"/>
              </a:spcBef>
              <a:buFont typeface="Wingdings" panose="05000000000000000000" pitchFamily="2" charset="2"/>
              <a:buChar char="Ø"/>
            </a:pPr>
            <a:r>
              <a:rPr lang="en-US" sz="2600" b="1" dirty="0"/>
              <a:t>Index No. II </a:t>
            </a:r>
            <a:r>
              <a:rPr lang="en-US" sz="2600" dirty="0"/>
              <a:t>shall contain description of land transacted through document  </a:t>
            </a:r>
          </a:p>
          <a:p>
            <a:pPr algn="just">
              <a:lnSpc>
                <a:spcPct val="160000"/>
              </a:lnSpc>
              <a:spcBef>
                <a:spcPts val="0"/>
              </a:spcBef>
              <a:buFont typeface="Wingdings" panose="05000000000000000000" pitchFamily="2" charset="2"/>
              <a:buChar char="Ø"/>
            </a:pPr>
            <a:r>
              <a:rPr lang="en-US" sz="2600" b="1" dirty="0"/>
              <a:t>Index No. III </a:t>
            </a:r>
            <a:r>
              <a:rPr lang="en-US" sz="2600" dirty="0"/>
              <a:t>shall contain the names and additions of all persons executing every will and authority entered in Book No.3</a:t>
            </a:r>
          </a:p>
        </p:txBody>
      </p:sp>
      <p:sp>
        <p:nvSpPr>
          <p:cNvPr id="4" name="Slide Number Placeholder 3">
            <a:extLst>
              <a:ext uri="{FF2B5EF4-FFF2-40B4-BE49-F238E27FC236}">
                <a16:creationId xmlns:a16="http://schemas.microsoft.com/office/drawing/2014/main" id="{7CB6A618-F171-46FB-A404-633E7CEA5AAB}"/>
              </a:ext>
            </a:extLst>
          </p:cNvPr>
          <p:cNvSpPr>
            <a:spLocks noGrp="1"/>
          </p:cNvSpPr>
          <p:nvPr>
            <p:ph type="sldNum" sz="quarter" idx="12"/>
          </p:nvPr>
        </p:nvSpPr>
        <p:spPr/>
        <p:txBody>
          <a:bodyPr/>
          <a:lstStyle/>
          <a:p>
            <a:fld id="{E31375A4-56A4-47D6-9801-1991572033F7}" type="slidenum">
              <a:rPr lang="en-US" smtClean="0"/>
              <a:t>38</a:t>
            </a:fld>
            <a:endParaRPr lang="en-US"/>
          </a:p>
        </p:txBody>
      </p:sp>
    </p:spTree>
    <p:extLst>
      <p:ext uri="{BB962C8B-B14F-4D97-AF65-F5344CB8AC3E}">
        <p14:creationId xmlns:p14="http://schemas.microsoft.com/office/powerpoint/2010/main" val="2799409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FC009-53D4-49AB-B075-6C8F0F193D88}"/>
              </a:ext>
            </a:extLst>
          </p:cNvPr>
          <p:cNvSpPr>
            <a:spLocks noGrp="1"/>
          </p:cNvSpPr>
          <p:nvPr>
            <p:ph type="title"/>
          </p:nvPr>
        </p:nvSpPr>
        <p:spPr>
          <a:xfrm>
            <a:off x="1295400" y="503854"/>
            <a:ext cx="9601200" cy="634482"/>
          </a:xfrm>
        </p:spPr>
        <p:txBody>
          <a:bodyPr>
            <a:normAutofit/>
          </a:bodyPr>
          <a:lstStyle/>
          <a:p>
            <a:pPr algn="ctr"/>
            <a:r>
              <a:rPr lang="en-US" sz="3600" dirty="0"/>
              <a:t>Indexes in the Registration Office (cont.)</a:t>
            </a:r>
            <a:endParaRPr lang="en-IN" sz="3600" dirty="0"/>
          </a:p>
        </p:txBody>
      </p:sp>
      <p:sp>
        <p:nvSpPr>
          <p:cNvPr id="3" name="Content Placeholder 2">
            <a:extLst>
              <a:ext uri="{FF2B5EF4-FFF2-40B4-BE49-F238E27FC236}">
                <a16:creationId xmlns:a16="http://schemas.microsoft.com/office/drawing/2014/main" id="{4C5F39BF-D96E-4980-90E5-743E261B17BD}"/>
              </a:ext>
            </a:extLst>
          </p:cNvPr>
          <p:cNvSpPr>
            <a:spLocks noGrp="1"/>
          </p:cNvSpPr>
          <p:nvPr>
            <p:ph idx="1"/>
          </p:nvPr>
        </p:nvSpPr>
        <p:spPr>
          <a:xfrm>
            <a:off x="923731" y="1744823"/>
            <a:ext cx="10300996" cy="4422711"/>
          </a:xfrm>
        </p:spPr>
        <p:txBody>
          <a:bodyPr>
            <a:normAutofit lnSpcReduction="10000"/>
          </a:bodyPr>
          <a:lstStyle/>
          <a:p>
            <a:pPr algn="just">
              <a:lnSpc>
                <a:spcPct val="160000"/>
              </a:lnSpc>
              <a:spcBef>
                <a:spcPts val="0"/>
              </a:spcBef>
              <a:buFont typeface="Wingdings" panose="05000000000000000000" pitchFamily="2" charset="2"/>
              <a:buChar char="Ø"/>
            </a:pPr>
            <a:r>
              <a:rPr lang="en-US" sz="2600" b="1" dirty="0"/>
              <a:t>Index No. IV </a:t>
            </a:r>
            <a:r>
              <a:rPr lang="en-US" sz="2600" dirty="0"/>
              <a:t>shall contain the names and additions of all persons executing and of all persons claiming under every document entered in Book No.4 </a:t>
            </a:r>
          </a:p>
          <a:p>
            <a:pPr algn="just">
              <a:lnSpc>
                <a:spcPct val="160000"/>
              </a:lnSpc>
              <a:spcBef>
                <a:spcPts val="0"/>
              </a:spcBef>
            </a:pPr>
            <a:r>
              <a:rPr lang="en-US" sz="2600" dirty="0"/>
              <a:t>Book No. 1 and 2 and Indexes related to Book No. 1 shall be open to inspection by any person on deposit of appropriate fee. (sec. 57)</a:t>
            </a:r>
          </a:p>
          <a:p>
            <a:pPr algn="just">
              <a:lnSpc>
                <a:spcPct val="160000"/>
              </a:lnSpc>
              <a:spcBef>
                <a:spcPts val="0"/>
              </a:spcBef>
            </a:pPr>
            <a:r>
              <a:rPr lang="en-US" sz="2600" dirty="0"/>
              <a:t>Copies of Book No 3 will be given to persons executing the document and after his/her death to any one (sec. 57)</a:t>
            </a:r>
          </a:p>
        </p:txBody>
      </p:sp>
      <p:sp>
        <p:nvSpPr>
          <p:cNvPr id="4" name="Slide Number Placeholder 3">
            <a:extLst>
              <a:ext uri="{FF2B5EF4-FFF2-40B4-BE49-F238E27FC236}">
                <a16:creationId xmlns:a16="http://schemas.microsoft.com/office/drawing/2014/main" id="{7CB6A618-F171-46FB-A404-633E7CEA5AAB}"/>
              </a:ext>
            </a:extLst>
          </p:cNvPr>
          <p:cNvSpPr>
            <a:spLocks noGrp="1"/>
          </p:cNvSpPr>
          <p:nvPr>
            <p:ph type="sldNum" sz="quarter" idx="12"/>
          </p:nvPr>
        </p:nvSpPr>
        <p:spPr/>
        <p:txBody>
          <a:bodyPr/>
          <a:lstStyle/>
          <a:p>
            <a:fld id="{E31375A4-56A4-47D6-9801-1991572033F7}" type="slidenum">
              <a:rPr lang="en-US" smtClean="0"/>
              <a:t>39</a:t>
            </a:fld>
            <a:endParaRPr lang="en-US"/>
          </a:p>
        </p:txBody>
      </p:sp>
    </p:spTree>
    <p:extLst>
      <p:ext uri="{BB962C8B-B14F-4D97-AF65-F5344CB8AC3E}">
        <p14:creationId xmlns:p14="http://schemas.microsoft.com/office/powerpoint/2010/main" val="722184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9322C-28C5-48B7-AEDC-92CA5F462F16}"/>
              </a:ext>
            </a:extLst>
          </p:cNvPr>
          <p:cNvSpPr>
            <a:spLocks noGrp="1"/>
          </p:cNvSpPr>
          <p:nvPr>
            <p:ph type="title"/>
          </p:nvPr>
        </p:nvSpPr>
        <p:spPr>
          <a:xfrm>
            <a:off x="1922106" y="345886"/>
            <a:ext cx="8406882" cy="857764"/>
          </a:xfrm>
        </p:spPr>
        <p:txBody>
          <a:bodyPr>
            <a:normAutofit/>
          </a:bodyPr>
          <a:lstStyle/>
          <a:p>
            <a:pPr algn="ctr"/>
            <a:r>
              <a:rPr lang="en-US" sz="4000" dirty="0"/>
              <a:t>Customary Law in India</a:t>
            </a:r>
            <a:endParaRPr lang="en-IN" sz="4000" dirty="0"/>
          </a:p>
        </p:txBody>
      </p:sp>
      <p:sp>
        <p:nvSpPr>
          <p:cNvPr id="3" name="Content Placeholder 2">
            <a:extLst>
              <a:ext uri="{FF2B5EF4-FFF2-40B4-BE49-F238E27FC236}">
                <a16:creationId xmlns:a16="http://schemas.microsoft.com/office/drawing/2014/main" id="{1C7F9DBF-FFCB-463A-94A5-415439F19FE7}"/>
              </a:ext>
            </a:extLst>
          </p:cNvPr>
          <p:cNvSpPr>
            <a:spLocks noGrp="1"/>
          </p:cNvSpPr>
          <p:nvPr>
            <p:ph idx="1"/>
          </p:nvPr>
        </p:nvSpPr>
        <p:spPr>
          <a:xfrm>
            <a:off x="746449" y="1539551"/>
            <a:ext cx="10748865" cy="4251649"/>
          </a:xfrm>
        </p:spPr>
        <p:txBody>
          <a:bodyPr>
            <a:normAutofit/>
          </a:bodyPr>
          <a:lstStyle/>
          <a:p>
            <a:pPr lvl="0" algn="just">
              <a:lnSpc>
                <a:spcPct val="150000"/>
              </a:lnSpc>
              <a:spcBef>
                <a:spcPts val="0"/>
              </a:spcBef>
              <a:buClr>
                <a:srgbClr val="58B6C0"/>
              </a:buClr>
            </a:pPr>
            <a:r>
              <a:rPr lang="en-US" sz="2600" dirty="0">
                <a:solidFill>
                  <a:prstClr val="black"/>
                </a:solidFill>
              </a:rPr>
              <a:t>Different religions had different customary laws in India </a:t>
            </a:r>
          </a:p>
          <a:p>
            <a:pPr lvl="0" algn="just">
              <a:lnSpc>
                <a:spcPct val="150000"/>
              </a:lnSpc>
              <a:spcBef>
                <a:spcPts val="0"/>
              </a:spcBef>
              <a:buClr>
                <a:srgbClr val="58B6C0"/>
              </a:buClr>
            </a:pPr>
            <a:r>
              <a:rPr lang="en-US" sz="2600" dirty="0">
                <a:solidFill>
                  <a:prstClr val="black"/>
                </a:solidFill>
              </a:rPr>
              <a:t>Within a religion also different sects and regions had different laws.</a:t>
            </a:r>
          </a:p>
          <a:p>
            <a:pPr lvl="0" algn="just">
              <a:lnSpc>
                <a:spcPct val="150000"/>
              </a:lnSpc>
              <a:spcBef>
                <a:spcPts val="0"/>
              </a:spcBef>
              <a:buClr>
                <a:srgbClr val="58B6C0"/>
              </a:buClr>
            </a:pPr>
            <a:r>
              <a:rPr lang="en-US" sz="2600" dirty="0">
                <a:solidFill>
                  <a:prstClr val="black"/>
                </a:solidFill>
              </a:rPr>
              <a:t>No single authority on customary laws.</a:t>
            </a:r>
          </a:p>
          <a:p>
            <a:pPr lvl="0" algn="just">
              <a:lnSpc>
                <a:spcPct val="150000"/>
              </a:lnSpc>
              <a:spcBef>
                <a:spcPts val="0"/>
              </a:spcBef>
              <a:buClr>
                <a:srgbClr val="58B6C0"/>
              </a:buClr>
            </a:pPr>
            <a:r>
              <a:rPr lang="en-US" sz="2600" dirty="0">
                <a:solidFill>
                  <a:prstClr val="black"/>
                </a:solidFill>
              </a:rPr>
              <a:t>English judges depended on the opinion of </a:t>
            </a:r>
            <a:r>
              <a:rPr lang="en-US" sz="2600" dirty="0" err="1">
                <a:solidFill>
                  <a:prstClr val="black"/>
                </a:solidFill>
              </a:rPr>
              <a:t>Maulavis</a:t>
            </a:r>
            <a:r>
              <a:rPr lang="en-US" sz="2600" dirty="0">
                <a:solidFill>
                  <a:prstClr val="black"/>
                </a:solidFill>
              </a:rPr>
              <a:t> and Pandits to decide cases.</a:t>
            </a:r>
          </a:p>
          <a:p>
            <a:pPr lvl="0" algn="just">
              <a:lnSpc>
                <a:spcPct val="150000"/>
              </a:lnSpc>
              <a:spcBef>
                <a:spcPts val="0"/>
              </a:spcBef>
              <a:buClr>
                <a:srgbClr val="58B6C0"/>
              </a:buClr>
            </a:pPr>
            <a:r>
              <a:rPr lang="en-US" sz="2600" dirty="0">
                <a:solidFill>
                  <a:prstClr val="black"/>
                </a:solidFill>
              </a:rPr>
              <a:t> Opinions in the same circumstances differed from person to person.</a:t>
            </a:r>
          </a:p>
          <a:p>
            <a:endParaRPr lang="en-IN" dirty="0"/>
          </a:p>
        </p:txBody>
      </p:sp>
      <p:sp>
        <p:nvSpPr>
          <p:cNvPr id="5" name="Slide Number Placeholder 4">
            <a:extLst>
              <a:ext uri="{FF2B5EF4-FFF2-40B4-BE49-F238E27FC236}">
                <a16:creationId xmlns:a16="http://schemas.microsoft.com/office/drawing/2014/main" id="{296BFCA1-E81A-4BCF-91CD-9AA05A2D6004}"/>
              </a:ext>
            </a:extLst>
          </p:cNvPr>
          <p:cNvSpPr>
            <a:spLocks noGrp="1"/>
          </p:cNvSpPr>
          <p:nvPr>
            <p:ph type="sldNum" sz="quarter" idx="12"/>
          </p:nvPr>
        </p:nvSpPr>
        <p:spPr/>
        <p:txBody>
          <a:bodyPr/>
          <a:lstStyle/>
          <a:p>
            <a:fld id="{651FC063-5EA9-49AF-AFAF-D68C9E82B23B}" type="slidenum">
              <a:rPr lang="en-US" smtClean="0"/>
              <a:pPr/>
              <a:t>4</a:t>
            </a:fld>
            <a:endParaRPr lang="en-US"/>
          </a:p>
        </p:txBody>
      </p:sp>
    </p:spTree>
    <p:extLst>
      <p:ext uri="{BB962C8B-B14F-4D97-AF65-F5344CB8AC3E}">
        <p14:creationId xmlns:p14="http://schemas.microsoft.com/office/powerpoint/2010/main" val="1004919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A2946-D687-41B5-99DA-3B1EBB541809}"/>
              </a:ext>
            </a:extLst>
          </p:cNvPr>
          <p:cNvSpPr>
            <a:spLocks noGrp="1"/>
          </p:cNvSpPr>
          <p:nvPr>
            <p:ph type="title"/>
          </p:nvPr>
        </p:nvSpPr>
        <p:spPr>
          <a:xfrm>
            <a:off x="1295400" y="503853"/>
            <a:ext cx="9601200" cy="725857"/>
          </a:xfrm>
        </p:spPr>
        <p:txBody>
          <a:bodyPr/>
          <a:lstStyle/>
          <a:p>
            <a:r>
              <a:rPr lang="en-US" dirty="0"/>
              <a:t>The West Bengal Registration Rules 1962</a:t>
            </a:r>
            <a:endParaRPr lang="en-IN" dirty="0"/>
          </a:p>
        </p:txBody>
      </p:sp>
      <p:sp>
        <p:nvSpPr>
          <p:cNvPr id="3" name="Content Placeholder 2">
            <a:extLst>
              <a:ext uri="{FF2B5EF4-FFF2-40B4-BE49-F238E27FC236}">
                <a16:creationId xmlns:a16="http://schemas.microsoft.com/office/drawing/2014/main" id="{D0C80591-A833-430F-913F-6CAD0845AD8E}"/>
              </a:ext>
            </a:extLst>
          </p:cNvPr>
          <p:cNvSpPr>
            <a:spLocks noGrp="1"/>
          </p:cNvSpPr>
          <p:nvPr>
            <p:ph idx="1"/>
          </p:nvPr>
        </p:nvSpPr>
        <p:spPr>
          <a:xfrm>
            <a:off x="630621" y="1418897"/>
            <a:ext cx="10953572" cy="4870782"/>
          </a:xfrm>
        </p:spPr>
        <p:txBody>
          <a:bodyPr>
            <a:normAutofit/>
          </a:bodyPr>
          <a:lstStyle/>
          <a:p>
            <a:pPr algn="just"/>
            <a:r>
              <a:rPr lang="en-US" sz="2400" dirty="0"/>
              <a:t>All Indexes shall be in English</a:t>
            </a:r>
          </a:p>
          <a:p>
            <a:pPr algn="just"/>
            <a:r>
              <a:rPr lang="en-US" sz="2400" dirty="0"/>
              <a:t>In case of European names, surname shall be taken as index word</a:t>
            </a:r>
          </a:p>
          <a:p>
            <a:pPr algn="just"/>
            <a:r>
              <a:rPr lang="en-US" sz="2400" dirty="0"/>
              <a:t>Indian names shall be indexed as written in the document</a:t>
            </a:r>
          </a:p>
          <a:p>
            <a:pPr algn="just"/>
            <a:r>
              <a:rPr lang="en-US" sz="2400" dirty="0"/>
              <a:t>In case of execution by a representative, names of both representative and owner will be included in indexes.</a:t>
            </a:r>
          </a:p>
          <a:p>
            <a:pPr algn="just"/>
            <a:r>
              <a:rPr lang="en-US" sz="2400" dirty="0"/>
              <a:t>In Index I names of all executants will appear as separate entries.</a:t>
            </a:r>
          </a:p>
          <a:p>
            <a:pPr algn="just"/>
            <a:r>
              <a:rPr lang="en-US" sz="2400" dirty="0"/>
              <a:t>In Index 2 all the properties transacted through a document will have separate entries</a:t>
            </a:r>
          </a:p>
          <a:p>
            <a:pPr algn="just"/>
            <a:r>
              <a:rPr lang="en-US" sz="2400" dirty="0"/>
              <a:t>Documents received under sec. 64,65, 66 and 89 will also be indexed in Indexes 1 &amp; 2</a:t>
            </a:r>
            <a:endParaRPr lang="en-IN" sz="2400" dirty="0"/>
          </a:p>
        </p:txBody>
      </p:sp>
      <p:sp>
        <p:nvSpPr>
          <p:cNvPr id="4" name="Slide Number Placeholder 3">
            <a:extLst>
              <a:ext uri="{FF2B5EF4-FFF2-40B4-BE49-F238E27FC236}">
                <a16:creationId xmlns:a16="http://schemas.microsoft.com/office/drawing/2014/main" id="{2C6D11A8-7EEA-42F0-927C-A6115B223CDE}"/>
              </a:ext>
            </a:extLst>
          </p:cNvPr>
          <p:cNvSpPr>
            <a:spLocks noGrp="1"/>
          </p:cNvSpPr>
          <p:nvPr>
            <p:ph type="sldNum" sz="quarter" idx="12"/>
          </p:nvPr>
        </p:nvSpPr>
        <p:spPr/>
        <p:txBody>
          <a:bodyPr/>
          <a:lstStyle/>
          <a:p>
            <a:fld id="{E31375A4-56A4-47D6-9801-1991572033F7}" type="slidenum">
              <a:rPr lang="en-US" smtClean="0"/>
              <a:t>40</a:t>
            </a:fld>
            <a:endParaRPr lang="en-US"/>
          </a:p>
        </p:txBody>
      </p:sp>
    </p:spTree>
    <p:extLst>
      <p:ext uri="{BB962C8B-B14F-4D97-AF65-F5344CB8AC3E}">
        <p14:creationId xmlns:p14="http://schemas.microsoft.com/office/powerpoint/2010/main" val="2174371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73300-8957-4E0D-BAD8-E00D1A5FD54E}"/>
              </a:ext>
            </a:extLst>
          </p:cNvPr>
          <p:cNvSpPr>
            <a:spLocks noGrp="1"/>
          </p:cNvSpPr>
          <p:nvPr>
            <p:ph type="title"/>
          </p:nvPr>
        </p:nvSpPr>
        <p:spPr>
          <a:xfrm>
            <a:off x="609601" y="345885"/>
            <a:ext cx="10901081" cy="504699"/>
          </a:xfrm>
        </p:spPr>
        <p:txBody>
          <a:bodyPr>
            <a:noAutofit/>
          </a:bodyPr>
          <a:lstStyle/>
          <a:p>
            <a:pPr algn="ctr"/>
            <a:r>
              <a:rPr lang="en-IN" sz="4000" dirty="0"/>
              <a:t>Legal Standing of Registration</a:t>
            </a:r>
          </a:p>
        </p:txBody>
      </p:sp>
      <p:sp>
        <p:nvSpPr>
          <p:cNvPr id="3" name="Content Placeholder 2">
            <a:extLst>
              <a:ext uri="{FF2B5EF4-FFF2-40B4-BE49-F238E27FC236}">
                <a16:creationId xmlns:a16="http://schemas.microsoft.com/office/drawing/2014/main" id="{D370CF43-256B-46BD-AFF4-1381E627D265}"/>
              </a:ext>
            </a:extLst>
          </p:cNvPr>
          <p:cNvSpPr>
            <a:spLocks noGrp="1"/>
          </p:cNvSpPr>
          <p:nvPr>
            <p:ph idx="1"/>
          </p:nvPr>
        </p:nvSpPr>
        <p:spPr>
          <a:xfrm>
            <a:off x="681317" y="1436915"/>
            <a:ext cx="10829365" cy="4590662"/>
          </a:xfrm>
        </p:spPr>
        <p:txBody>
          <a:bodyPr>
            <a:normAutofit fontScale="70000" lnSpcReduction="20000"/>
          </a:bodyPr>
          <a:lstStyle/>
          <a:p>
            <a:pPr algn="just">
              <a:lnSpc>
                <a:spcPct val="110000"/>
              </a:lnSpc>
            </a:pPr>
            <a:r>
              <a:rPr lang="en-US" sz="4200" dirty="0"/>
              <a:t>Registration is evidence of execution of conveyance deed</a:t>
            </a:r>
          </a:p>
          <a:p>
            <a:pPr algn="just">
              <a:lnSpc>
                <a:spcPct val="110000"/>
              </a:lnSpc>
            </a:pPr>
            <a:r>
              <a:rPr lang="en-US" sz="4200" dirty="0"/>
              <a:t>It is not conclusive proof of transfer of title</a:t>
            </a:r>
            <a:endParaRPr lang="en-IN" sz="4200" dirty="0"/>
          </a:p>
          <a:p>
            <a:pPr algn="just">
              <a:lnSpc>
                <a:spcPct val="110000"/>
              </a:lnSpc>
            </a:pPr>
            <a:r>
              <a:rPr lang="en-US" sz="4200" dirty="0"/>
              <a:t>Validity of transaction not examined by Registrar</a:t>
            </a:r>
            <a:endParaRPr lang="en-IN" sz="4200" dirty="0"/>
          </a:p>
          <a:p>
            <a:pPr algn="just">
              <a:lnSpc>
                <a:spcPct val="110000"/>
              </a:lnSpc>
            </a:pPr>
            <a:r>
              <a:rPr lang="en-US" sz="4200" dirty="0"/>
              <a:t>Legal principle of ‘</a:t>
            </a:r>
            <a:r>
              <a:rPr lang="en-US" sz="4200" i="1" dirty="0"/>
              <a:t>Nemo </a:t>
            </a:r>
            <a:r>
              <a:rPr lang="en-US" sz="4200" i="1" dirty="0" err="1"/>
              <a:t>dat</a:t>
            </a:r>
            <a:r>
              <a:rPr lang="en-US" sz="4200" i="1" dirty="0"/>
              <a:t>’  “</a:t>
            </a:r>
            <a:r>
              <a:rPr lang="en-US" sz="4200" dirty="0"/>
              <a:t>no one gives what he doesn’t have” is applicable.</a:t>
            </a:r>
          </a:p>
          <a:p>
            <a:pPr algn="just">
              <a:lnSpc>
                <a:spcPct val="110000"/>
              </a:lnSpc>
            </a:pPr>
            <a:r>
              <a:rPr lang="en-US" sz="4200" dirty="0"/>
              <a:t>A conveyance deed has no effect unless registered (sec. 49)</a:t>
            </a:r>
          </a:p>
          <a:p>
            <a:pPr algn="just">
              <a:lnSpc>
                <a:spcPct val="110000"/>
              </a:lnSpc>
            </a:pPr>
            <a:endParaRPr lang="en-US" sz="4200" dirty="0"/>
          </a:p>
          <a:p>
            <a:endParaRPr lang="en-IN" dirty="0"/>
          </a:p>
        </p:txBody>
      </p:sp>
      <p:sp>
        <p:nvSpPr>
          <p:cNvPr id="8" name="Footer Placeholder 7">
            <a:extLst>
              <a:ext uri="{FF2B5EF4-FFF2-40B4-BE49-F238E27FC236}">
                <a16:creationId xmlns:a16="http://schemas.microsoft.com/office/drawing/2014/main" id="{CD724974-953C-437F-832D-118BFF27A7A7}"/>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altLang="en-US" sz="1100" b="0" i="0" u="none" strike="noStrike" kern="1200" cap="none" spc="0" normalizeH="0" baseline="0" noProof="0" dirty="0">
              <a:ln>
                <a:noFill/>
              </a:ln>
              <a:solidFill>
                <a:srgbClr val="2D2E2D">
                  <a:lumMod val="90000"/>
                  <a:lumOff val="10000"/>
                </a:srgbClr>
              </a:solidFill>
              <a:effectLst/>
              <a:uLnTx/>
              <a:uFillTx/>
              <a:latin typeface="Arial"/>
              <a:ea typeface="+mn-ea"/>
              <a:cs typeface="+mn-cs"/>
            </a:endParaRPr>
          </a:p>
        </p:txBody>
      </p:sp>
      <p:sp>
        <p:nvSpPr>
          <p:cNvPr id="9" name="Slide Number Placeholder 8">
            <a:extLst>
              <a:ext uri="{FF2B5EF4-FFF2-40B4-BE49-F238E27FC236}">
                <a16:creationId xmlns:a16="http://schemas.microsoft.com/office/drawing/2014/main" id="{10DD5AA1-1626-4B72-BCB0-9EDF10ACC4B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en-US" sz="1100" b="0" i="0" u="none" strike="noStrike" kern="1200" cap="none" spc="0" normalizeH="0" baseline="0" noProof="0" dirty="0">
                <a:ln>
                  <a:noFill/>
                </a:ln>
                <a:solidFill>
                  <a:srgbClr val="2D2E2D">
                    <a:lumMod val="90000"/>
                    <a:lumOff val="10000"/>
                  </a:srgbClr>
                </a:solidFill>
                <a:effectLst/>
                <a:uLnTx/>
                <a:uFillTx/>
                <a:latin typeface="Arial"/>
                <a:ea typeface="+mn-ea"/>
                <a:cs typeface="+mn-cs"/>
              </a:rPr>
              <a:t>33</a:t>
            </a:r>
            <a:endParaRPr kumimoji="0" lang="en-IN" altLang="en-US" sz="1100" b="0" i="0" u="none" strike="noStrike" kern="1200" cap="none" spc="0" normalizeH="0" baseline="0" noProof="0" dirty="0">
              <a:ln>
                <a:noFill/>
              </a:ln>
              <a:solidFill>
                <a:srgbClr val="2D2E2D">
                  <a:lumMod val="90000"/>
                  <a:lumOff val="10000"/>
                </a:srgbClr>
              </a:solidFill>
              <a:effectLst/>
              <a:uLnTx/>
              <a:uFillTx/>
              <a:latin typeface="Arial"/>
              <a:ea typeface="+mn-ea"/>
              <a:cs typeface="+mn-cs"/>
            </a:endParaRPr>
          </a:p>
        </p:txBody>
      </p:sp>
    </p:spTree>
    <p:extLst>
      <p:ext uri="{BB962C8B-B14F-4D97-AF65-F5344CB8AC3E}">
        <p14:creationId xmlns:p14="http://schemas.microsoft.com/office/powerpoint/2010/main" val="560558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73300-8957-4E0D-BAD8-E00D1A5FD54E}"/>
              </a:ext>
            </a:extLst>
          </p:cNvPr>
          <p:cNvSpPr>
            <a:spLocks noGrp="1"/>
          </p:cNvSpPr>
          <p:nvPr>
            <p:ph type="title"/>
          </p:nvPr>
        </p:nvSpPr>
        <p:spPr>
          <a:xfrm>
            <a:off x="609601" y="345885"/>
            <a:ext cx="10901081" cy="504699"/>
          </a:xfrm>
        </p:spPr>
        <p:txBody>
          <a:bodyPr>
            <a:noAutofit/>
          </a:bodyPr>
          <a:lstStyle/>
          <a:p>
            <a:pPr algn="ctr"/>
            <a:r>
              <a:rPr lang="en-IN" sz="4000" dirty="0"/>
              <a:t>Legal Standing of Registration</a:t>
            </a:r>
          </a:p>
        </p:txBody>
      </p:sp>
      <p:sp>
        <p:nvSpPr>
          <p:cNvPr id="3" name="Content Placeholder 2">
            <a:extLst>
              <a:ext uri="{FF2B5EF4-FFF2-40B4-BE49-F238E27FC236}">
                <a16:creationId xmlns:a16="http://schemas.microsoft.com/office/drawing/2014/main" id="{D370CF43-256B-46BD-AFF4-1381E627D265}"/>
              </a:ext>
            </a:extLst>
          </p:cNvPr>
          <p:cNvSpPr>
            <a:spLocks noGrp="1"/>
          </p:cNvSpPr>
          <p:nvPr>
            <p:ph idx="1"/>
          </p:nvPr>
        </p:nvSpPr>
        <p:spPr>
          <a:xfrm>
            <a:off x="1436913" y="1735494"/>
            <a:ext cx="10073769" cy="4460033"/>
          </a:xfrm>
        </p:spPr>
        <p:txBody>
          <a:bodyPr>
            <a:normAutofit/>
          </a:bodyPr>
          <a:lstStyle/>
          <a:p>
            <a:pPr algn="just">
              <a:lnSpc>
                <a:spcPct val="110000"/>
              </a:lnSpc>
            </a:pPr>
            <a:r>
              <a:rPr lang="en-IN" sz="2800" dirty="0"/>
              <a:t>An unregistered deed is not admissible in court as evidence.(sec.49)</a:t>
            </a:r>
          </a:p>
          <a:p>
            <a:pPr algn="just">
              <a:lnSpc>
                <a:spcPct val="110000"/>
              </a:lnSpc>
            </a:pPr>
            <a:r>
              <a:rPr lang="en-US" sz="2800" dirty="0"/>
              <a:t>Registration is a deemed notice to everyone acquiring a property subsequently. (Sec. 3, the Transfer of Property Act )</a:t>
            </a:r>
          </a:p>
          <a:p>
            <a:pPr algn="just">
              <a:lnSpc>
                <a:spcPct val="110000"/>
              </a:lnSpc>
            </a:pPr>
            <a:r>
              <a:rPr lang="en-US" sz="2800" dirty="0"/>
              <a:t>A registered document takes effect from the date of execution of that document. (sec 4)</a:t>
            </a:r>
            <a:endParaRPr lang="en-IN" sz="2800" dirty="0"/>
          </a:p>
          <a:p>
            <a:pPr algn="just">
              <a:lnSpc>
                <a:spcPct val="110000"/>
              </a:lnSpc>
            </a:pPr>
            <a:endParaRPr lang="en-US" sz="4200" dirty="0"/>
          </a:p>
          <a:p>
            <a:endParaRPr lang="en-IN" dirty="0"/>
          </a:p>
        </p:txBody>
      </p:sp>
      <p:sp>
        <p:nvSpPr>
          <p:cNvPr id="8" name="Footer Placeholder 7">
            <a:extLst>
              <a:ext uri="{FF2B5EF4-FFF2-40B4-BE49-F238E27FC236}">
                <a16:creationId xmlns:a16="http://schemas.microsoft.com/office/drawing/2014/main" id="{CD724974-953C-437F-832D-118BFF27A7A7}"/>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altLang="en-US" sz="1100" b="0" i="0" u="none" strike="noStrike" kern="1200" cap="none" spc="0" normalizeH="0" baseline="0" noProof="0" dirty="0">
              <a:ln>
                <a:noFill/>
              </a:ln>
              <a:solidFill>
                <a:srgbClr val="2D2E2D">
                  <a:lumMod val="90000"/>
                  <a:lumOff val="10000"/>
                </a:srgbClr>
              </a:solidFill>
              <a:effectLst/>
              <a:uLnTx/>
              <a:uFillTx/>
              <a:latin typeface="Arial"/>
              <a:ea typeface="+mn-ea"/>
              <a:cs typeface="+mn-cs"/>
            </a:endParaRPr>
          </a:p>
        </p:txBody>
      </p:sp>
      <p:sp>
        <p:nvSpPr>
          <p:cNvPr id="9" name="Slide Number Placeholder 8">
            <a:extLst>
              <a:ext uri="{FF2B5EF4-FFF2-40B4-BE49-F238E27FC236}">
                <a16:creationId xmlns:a16="http://schemas.microsoft.com/office/drawing/2014/main" id="{10DD5AA1-1626-4B72-BCB0-9EDF10ACC4B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en-US" sz="1100" b="0" i="0" u="none" strike="noStrike" kern="1200" cap="none" spc="0" normalizeH="0" baseline="0" noProof="0" dirty="0">
                <a:ln>
                  <a:noFill/>
                </a:ln>
                <a:solidFill>
                  <a:srgbClr val="2D2E2D">
                    <a:lumMod val="90000"/>
                    <a:lumOff val="10000"/>
                  </a:srgbClr>
                </a:solidFill>
                <a:effectLst/>
                <a:uLnTx/>
                <a:uFillTx/>
                <a:latin typeface="Arial"/>
                <a:ea typeface="+mn-ea"/>
                <a:cs typeface="+mn-cs"/>
              </a:rPr>
              <a:t>33</a:t>
            </a:r>
            <a:endParaRPr kumimoji="0" lang="en-IN" altLang="en-US" sz="1100" b="0" i="0" u="none" strike="noStrike" kern="1200" cap="none" spc="0" normalizeH="0" baseline="0" noProof="0" dirty="0">
              <a:ln>
                <a:noFill/>
              </a:ln>
              <a:solidFill>
                <a:srgbClr val="2D2E2D">
                  <a:lumMod val="90000"/>
                  <a:lumOff val="10000"/>
                </a:srgbClr>
              </a:solidFill>
              <a:effectLst/>
              <a:uLnTx/>
              <a:uFillTx/>
              <a:latin typeface="Arial"/>
              <a:ea typeface="+mn-ea"/>
              <a:cs typeface="+mn-cs"/>
            </a:endParaRPr>
          </a:p>
        </p:txBody>
      </p:sp>
    </p:spTree>
    <p:extLst>
      <p:ext uri="{BB962C8B-B14F-4D97-AF65-F5344CB8AC3E}">
        <p14:creationId xmlns:p14="http://schemas.microsoft.com/office/powerpoint/2010/main" val="510152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C51F3-450A-42AD-A005-1B0C9BABACD1}"/>
              </a:ext>
            </a:extLst>
          </p:cNvPr>
          <p:cNvSpPr>
            <a:spLocks noGrp="1"/>
          </p:cNvSpPr>
          <p:nvPr>
            <p:ph type="title"/>
          </p:nvPr>
        </p:nvSpPr>
        <p:spPr>
          <a:xfrm>
            <a:off x="1295400" y="503853"/>
            <a:ext cx="9601200" cy="839755"/>
          </a:xfrm>
        </p:spPr>
        <p:txBody>
          <a:bodyPr/>
          <a:lstStyle/>
          <a:p>
            <a:pPr algn="ctr"/>
            <a:r>
              <a:rPr lang="en-US" dirty="0"/>
              <a:t>Lis Pendens- Pending Legal Action</a:t>
            </a:r>
            <a:endParaRPr lang="en-IN" dirty="0"/>
          </a:p>
        </p:txBody>
      </p:sp>
      <p:sp>
        <p:nvSpPr>
          <p:cNvPr id="3" name="Content Placeholder 2">
            <a:extLst>
              <a:ext uri="{FF2B5EF4-FFF2-40B4-BE49-F238E27FC236}">
                <a16:creationId xmlns:a16="http://schemas.microsoft.com/office/drawing/2014/main" id="{6FA1B06E-1BA1-4AD0-B265-5B6DB364A010}"/>
              </a:ext>
            </a:extLst>
          </p:cNvPr>
          <p:cNvSpPr>
            <a:spLocks noGrp="1"/>
          </p:cNvSpPr>
          <p:nvPr>
            <p:ph idx="1"/>
          </p:nvPr>
        </p:nvSpPr>
        <p:spPr>
          <a:xfrm>
            <a:off x="643811" y="1511559"/>
            <a:ext cx="10940381" cy="4778120"/>
          </a:xfrm>
        </p:spPr>
        <p:txBody>
          <a:bodyPr>
            <a:normAutofit/>
          </a:bodyPr>
          <a:lstStyle/>
          <a:p>
            <a:pPr algn="just">
              <a:lnSpc>
                <a:spcPct val="150000"/>
              </a:lnSpc>
              <a:spcBef>
                <a:spcPts val="0"/>
              </a:spcBef>
            </a:pPr>
            <a:r>
              <a:rPr lang="en-US" sz="2800" dirty="0"/>
              <a:t>Sale of property during a pending litigation is not prevented but the rights of buyer are subject to final decision of the court. (sec. 52, the Transfer of Property Act )buyer</a:t>
            </a:r>
          </a:p>
          <a:p>
            <a:pPr algn="just">
              <a:lnSpc>
                <a:spcPct val="150000"/>
              </a:lnSpc>
              <a:spcBef>
                <a:spcPts val="0"/>
              </a:spcBef>
            </a:pPr>
            <a:r>
              <a:rPr lang="en-US" sz="2800" dirty="0"/>
              <a:t>In India, there is no way of knowing about any pending litigation in relation to a property by a prospective buyer. This situation is a major source of litigation in the sale and purchase of a property. </a:t>
            </a:r>
          </a:p>
          <a:p>
            <a:endParaRPr lang="en-IN" dirty="0"/>
          </a:p>
        </p:txBody>
      </p:sp>
      <p:sp>
        <p:nvSpPr>
          <p:cNvPr id="4" name="Slide Number Placeholder 3">
            <a:extLst>
              <a:ext uri="{FF2B5EF4-FFF2-40B4-BE49-F238E27FC236}">
                <a16:creationId xmlns:a16="http://schemas.microsoft.com/office/drawing/2014/main" id="{18231C09-25A9-4CC4-9EBE-6890A92DFE2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en-US" sz="1100" b="0" i="0" u="none" strike="noStrike" kern="1200" cap="none" spc="0" normalizeH="0" baseline="0" noProof="0" smtClean="0">
                <a:ln>
                  <a:noFill/>
                </a:ln>
                <a:solidFill>
                  <a:srgbClr val="2D2E2D">
                    <a:lumMod val="90000"/>
                    <a:lumOff val="10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1100" b="0" i="0" u="none" strike="noStrike" kern="1200" cap="none" spc="0" normalizeH="0" baseline="0" noProof="0">
              <a:ln>
                <a:noFill/>
              </a:ln>
              <a:solidFill>
                <a:srgbClr val="2D2E2D">
                  <a:lumMod val="90000"/>
                  <a:lumOff val="10000"/>
                </a:srgbClr>
              </a:solidFill>
              <a:effectLst/>
              <a:uLnTx/>
              <a:uFillTx/>
              <a:latin typeface="Arial"/>
              <a:ea typeface="+mn-ea"/>
              <a:cs typeface="+mn-cs"/>
            </a:endParaRPr>
          </a:p>
        </p:txBody>
      </p:sp>
    </p:spTree>
    <p:extLst>
      <p:ext uri="{BB962C8B-B14F-4D97-AF65-F5344CB8AC3E}">
        <p14:creationId xmlns:p14="http://schemas.microsoft.com/office/powerpoint/2010/main" val="2399036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C51F3-450A-42AD-A005-1B0C9BABACD1}"/>
              </a:ext>
            </a:extLst>
          </p:cNvPr>
          <p:cNvSpPr>
            <a:spLocks noGrp="1"/>
          </p:cNvSpPr>
          <p:nvPr>
            <p:ph type="title"/>
          </p:nvPr>
        </p:nvSpPr>
        <p:spPr>
          <a:xfrm>
            <a:off x="1295400" y="503853"/>
            <a:ext cx="9601200" cy="839755"/>
          </a:xfrm>
        </p:spPr>
        <p:txBody>
          <a:bodyPr/>
          <a:lstStyle/>
          <a:p>
            <a:pPr algn="ctr"/>
            <a:r>
              <a:rPr lang="en-US" dirty="0"/>
              <a:t>Lis Pendens- Pending Legal Action</a:t>
            </a:r>
            <a:endParaRPr lang="en-IN" dirty="0"/>
          </a:p>
        </p:txBody>
      </p:sp>
      <p:sp>
        <p:nvSpPr>
          <p:cNvPr id="3" name="Content Placeholder 2">
            <a:extLst>
              <a:ext uri="{FF2B5EF4-FFF2-40B4-BE49-F238E27FC236}">
                <a16:creationId xmlns:a16="http://schemas.microsoft.com/office/drawing/2014/main" id="{6FA1B06E-1BA1-4AD0-B265-5B6DB364A010}"/>
              </a:ext>
            </a:extLst>
          </p:cNvPr>
          <p:cNvSpPr>
            <a:spLocks noGrp="1"/>
          </p:cNvSpPr>
          <p:nvPr>
            <p:ph idx="1"/>
          </p:nvPr>
        </p:nvSpPr>
        <p:spPr>
          <a:xfrm>
            <a:off x="643811" y="1455575"/>
            <a:ext cx="10940381" cy="4834103"/>
          </a:xfrm>
        </p:spPr>
        <p:txBody>
          <a:bodyPr>
            <a:normAutofit/>
          </a:bodyPr>
          <a:lstStyle/>
          <a:p>
            <a:pPr algn="just">
              <a:lnSpc>
                <a:spcPct val="150000"/>
              </a:lnSpc>
              <a:spcBef>
                <a:spcPts val="0"/>
              </a:spcBef>
            </a:pPr>
            <a:r>
              <a:rPr lang="en-US" sz="2800" dirty="0"/>
              <a:t>The Supreme Court in T. G. Ashok Kumar vs. </a:t>
            </a:r>
            <a:r>
              <a:rPr lang="en-US" sz="2800" dirty="0" err="1"/>
              <a:t>Govindammal</a:t>
            </a:r>
            <a:r>
              <a:rPr lang="en-US" sz="2800" dirty="0"/>
              <a:t> &amp; Others case in 2011 has suggested that the Parliament should enact suitable amendments to the Transfer of Property Act. </a:t>
            </a:r>
          </a:p>
          <a:p>
            <a:pPr algn="just">
              <a:lnSpc>
                <a:spcPct val="150000"/>
              </a:lnSpc>
              <a:spcBef>
                <a:spcPts val="0"/>
              </a:spcBef>
            </a:pPr>
            <a:r>
              <a:rPr lang="en-US" sz="2800" dirty="0"/>
              <a:t>In 1998, the Law Commission also recommended amendments in sec. 52 of the Transfer of Property Act, 1882 and sec. 18 &amp; 78 of the Registration Act.</a:t>
            </a:r>
          </a:p>
          <a:p>
            <a:pPr algn="just">
              <a:lnSpc>
                <a:spcPct val="150000"/>
              </a:lnSpc>
              <a:spcBef>
                <a:spcPts val="0"/>
              </a:spcBef>
            </a:pPr>
            <a:r>
              <a:rPr lang="en-US" sz="2800" dirty="0"/>
              <a:t>Maharashtra and Gujarat have made such amendments</a:t>
            </a:r>
          </a:p>
          <a:p>
            <a:pPr algn="just">
              <a:lnSpc>
                <a:spcPct val="150000"/>
              </a:lnSpc>
              <a:spcBef>
                <a:spcPts val="0"/>
              </a:spcBef>
            </a:pPr>
            <a:endParaRPr lang="en-US" sz="2800" dirty="0"/>
          </a:p>
          <a:p>
            <a:endParaRPr lang="en-IN" dirty="0"/>
          </a:p>
        </p:txBody>
      </p:sp>
      <p:sp>
        <p:nvSpPr>
          <p:cNvPr id="4" name="Slide Number Placeholder 3">
            <a:extLst>
              <a:ext uri="{FF2B5EF4-FFF2-40B4-BE49-F238E27FC236}">
                <a16:creationId xmlns:a16="http://schemas.microsoft.com/office/drawing/2014/main" id="{18231C09-25A9-4CC4-9EBE-6890A92DFE2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en-US" sz="1100" b="0" i="0" u="none" strike="noStrike" kern="1200" cap="none" spc="0" normalizeH="0" baseline="0" noProof="0" smtClean="0">
                <a:ln>
                  <a:noFill/>
                </a:ln>
                <a:solidFill>
                  <a:srgbClr val="2D2E2D">
                    <a:lumMod val="90000"/>
                    <a:lumOff val="10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US" sz="1100" b="0" i="0" u="none" strike="noStrike" kern="1200" cap="none" spc="0" normalizeH="0" baseline="0" noProof="0">
              <a:ln>
                <a:noFill/>
              </a:ln>
              <a:solidFill>
                <a:srgbClr val="2D2E2D">
                  <a:lumMod val="90000"/>
                  <a:lumOff val="10000"/>
                </a:srgbClr>
              </a:solidFill>
              <a:effectLst/>
              <a:uLnTx/>
              <a:uFillTx/>
              <a:latin typeface="Arial"/>
              <a:ea typeface="+mn-ea"/>
              <a:cs typeface="+mn-cs"/>
            </a:endParaRPr>
          </a:p>
        </p:txBody>
      </p:sp>
    </p:spTree>
    <p:extLst>
      <p:ext uri="{BB962C8B-B14F-4D97-AF65-F5344CB8AC3E}">
        <p14:creationId xmlns:p14="http://schemas.microsoft.com/office/powerpoint/2010/main" val="3597979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E283E-F76B-4F3C-AC21-7B3C81DA4AAE}"/>
              </a:ext>
            </a:extLst>
          </p:cNvPr>
          <p:cNvSpPr>
            <a:spLocks noGrp="1"/>
          </p:cNvSpPr>
          <p:nvPr>
            <p:ph type="title"/>
          </p:nvPr>
        </p:nvSpPr>
        <p:spPr>
          <a:xfrm>
            <a:off x="167951" y="1651519"/>
            <a:ext cx="11784563" cy="2648878"/>
          </a:xfrm>
        </p:spPr>
        <p:txBody>
          <a:bodyPr>
            <a:normAutofit fontScale="90000"/>
          </a:bodyPr>
          <a:lstStyle/>
          <a:p>
            <a:pPr algn="ctr"/>
            <a:br>
              <a:rPr lang="en-US" dirty="0">
                <a:latin typeface="Algerian" panose="04020705040A02060702" pitchFamily="82" charset="0"/>
                <a:ea typeface="Cambria" panose="02040503050406030204" pitchFamily="18" charset="0"/>
              </a:rPr>
            </a:br>
            <a:br>
              <a:rPr lang="en-US" dirty="0">
                <a:latin typeface="Algerian" panose="04020705040A02060702" pitchFamily="82" charset="0"/>
                <a:ea typeface="Cambria" panose="02040503050406030204" pitchFamily="18" charset="0"/>
              </a:rPr>
            </a:br>
            <a:br>
              <a:rPr lang="en-US" dirty="0">
                <a:latin typeface="Cambria" panose="02040503050406030204" pitchFamily="18" charset="0"/>
                <a:ea typeface="Cambria" panose="02040503050406030204" pitchFamily="18" charset="0"/>
              </a:rPr>
            </a:br>
            <a:br>
              <a:rPr lang="en-US" dirty="0"/>
            </a:br>
            <a:r>
              <a:rPr lang="en-US" dirty="0">
                <a:latin typeface="Algerian" panose="04020705040A02060702" pitchFamily="82" charset="0"/>
                <a:ea typeface="Cambria" panose="02040503050406030204" pitchFamily="18" charset="0"/>
              </a:rPr>
              <a:t>Important Provisions of the </a:t>
            </a:r>
            <a:r>
              <a:rPr lang="en-US" sz="7300" dirty="0">
                <a:latin typeface="Algerian" panose="04020705040A02060702" pitchFamily="82" charset="0"/>
                <a:ea typeface="Cambria" panose="02040503050406030204" pitchFamily="18" charset="0"/>
              </a:rPr>
              <a:t>Indian stamp act, 1899</a:t>
            </a:r>
            <a:br>
              <a:rPr lang="en-US" dirty="0">
                <a:latin typeface="Algerian" panose="04020705040A02060702" pitchFamily="82" charset="0"/>
                <a:ea typeface="Cambria" panose="02040503050406030204" pitchFamily="18" charset="0"/>
              </a:rPr>
            </a:br>
            <a:endParaRPr lang="en-IN" dirty="0">
              <a:latin typeface="Algerian" panose="04020705040A02060702" pitchFamily="82" charset="0"/>
              <a:ea typeface="Cambria" panose="02040503050406030204" pitchFamily="18" charset="0"/>
            </a:endParaRPr>
          </a:p>
        </p:txBody>
      </p:sp>
      <p:sp>
        <p:nvSpPr>
          <p:cNvPr id="3" name="Text Placeholder 2">
            <a:extLst>
              <a:ext uri="{FF2B5EF4-FFF2-40B4-BE49-F238E27FC236}">
                <a16:creationId xmlns:a16="http://schemas.microsoft.com/office/drawing/2014/main" id="{D8427F11-8FC2-4861-8E6A-86036367FE59}"/>
              </a:ext>
            </a:extLst>
          </p:cNvPr>
          <p:cNvSpPr>
            <a:spLocks noGrp="1"/>
          </p:cNvSpPr>
          <p:nvPr>
            <p:ph type="body" idx="1"/>
          </p:nvPr>
        </p:nvSpPr>
        <p:spPr>
          <a:xfrm>
            <a:off x="1295400" y="5431536"/>
            <a:ext cx="9601200" cy="1080100"/>
          </a:xfrm>
        </p:spPr>
        <p:txBody>
          <a:bodyPr>
            <a:normAutofit/>
          </a:bodyPr>
          <a:lstStyle/>
          <a:p>
            <a:pPr algn="ctr"/>
            <a:endParaRPr lang="en-IN" sz="5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9383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A47D0-5005-4E0F-BD06-398FE7F255B8}"/>
              </a:ext>
            </a:extLst>
          </p:cNvPr>
          <p:cNvSpPr>
            <a:spLocks noGrp="1"/>
          </p:cNvSpPr>
          <p:nvPr>
            <p:ph type="title"/>
          </p:nvPr>
        </p:nvSpPr>
        <p:spPr>
          <a:xfrm>
            <a:off x="987490" y="495606"/>
            <a:ext cx="9601200" cy="652155"/>
          </a:xfrm>
        </p:spPr>
        <p:txBody>
          <a:bodyPr>
            <a:normAutofit/>
          </a:bodyPr>
          <a:lstStyle/>
          <a:p>
            <a:pPr algn="ctr"/>
            <a:r>
              <a:rPr lang="en-US" sz="4000" dirty="0"/>
              <a:t>Stamp Act, 1899</a:t>
            </a:r>
            <a:endParaRPr lang="en-IN" sz="4000" dirty="0"/>
          </a:p>
        </p:txBody>
      </p:sp>
      <p:sp>
        <p:nvSpPr>
          <p:cNvPr id="3" name="Content Placeholder 2">
            <a:extLst>
              <a:ext uri="{FF2B5EF4-FFF2-40B4-BE49-F238E27FC236}">
                <a16:creationId xmlns:a16="http://schemas.microsoft.com/office/drawing/2014/main" id="{BCC05EF6-19EB-4C97-BC48-5F4EB41B34E5}"/>
              </a:ext>
            </a:extLst>
          </p:cNvPr>
          <p:cNvSpPr>
            <a:spLocks noGrp="1"/>
          </p:cNvSpPr>
          <p:nvPr>
            <p:ph idx="1"/>
          </p:nvPr>
        </p:nvSpPr>
        <p:spPr>
          <a:xfrm>
            <a:off x="634481" y="1147761"/>
            <a:ext cx="10949711" cy="5001112"/>
          </a:xfrm>
        </p:spPr>
        <p:txBody>
          <a:bodyPr>
            <a:noAutofit/>
          </a:bodyPr>
          <a:lstStyle/>
          <a:p>
            <a:pPr>
              <a:lnSpc>
                <a:spcPct val="150000"/>
              </a:lnSpc>
              <a:spcBef>
                <a:spcPts val="0"/>
              </a:spcBef>
            </a:pPr>
            <a:r>
              <a:rPr lang="en-US" sz="2400" dirty="0"/>
              <a:t>Stamp duty is chargeable on instruments mentioned in Schedule 1 of the Act (sec. 3)</a:t>
            </a:r>
          </a:p>
          <a:p>
            <a:pPr>
              <a:lnSpc>
                <a:spcPct val="150000"/>
              </a:lnSpc>
              <a:spcBef>
                <a:spcPts val="0"/>
              </a:spcBef>
            </a:pPr>
            <a:r>
              <a:rPr lang="en-US" sz="2400" dirty="0"/>
              <a:t> Instruments executed on behalf of the government are exempted. (Proviso to sec. 3)</a:t>
            </a:r>
          </a:p>
          <a:p>
            <a:pPr>
              <a:lnSpc>
                <a:spcPct val="150000"/>
              </a:lnSpc>
              <a:spcBef>
                <a:spcPts val="0"/>
              </a:spcBef>
            </a:pPr>
            <a:r>
              <a:rPr lang="en-US" sz="2400" dirty="0"/>
              <a:t>There are certain exemptions from the stamp duty (Schedule 1 and sec. 8-8F)</a:t>
            </a:r>
          </a:p>
          <a:p>
            <a:pPr>
              <a:lnSpc>
                <a:spcPct val="150000"/>
              </a:lnSpc>
              <a:spcBef>
                <a:spcPts val="0"/>
              </a:spcBef>
            </a:pPr>
            <a:r>
              <a:rPr lang="en-US" sz="2400" dirty="0"/>
              <a:t>Duty on different kinds of instruments is payable by the persons specified in the Act (sec. 29)</a:t>
            </a:r>
          </a:p>
          <a:p>
            <a:pPr>
              <a:lnSpc>
                <a:spcPct val="150000"/>
              </a:lnSpc>
              <a:spcBef>
                <a:spcPts val="0"/>
              </a:spcBef>
            </a:pPr>
            <a:r>
              <a:rPr lang="en-US" sz="2400" dirty="0"/>
              <a:t>In case of any doubt, Collector can determine the amount of duty payable (sec. 31)</a:t>
            </a:r>
          </a:p>
        </p:txBody>
      </p:sp>
      <p:sp>
        <p:nvSpPr>
          <p:cNvPr id="4" name="Slide Number Placeholder 3">
            <a:extLst>
              <a:ext uri="{FF2B5EF4-FFF2-40B4-BE49-F238E27FC236}">
                <a16:creationId xmlns:a16="http://schemas.microsoft.com/office/drawing/2014/main" id="{147320A8-ED02-4BFD-BCDF-EA5F1564DA57}"/>
              </a:ext>
            </a:extLst>
          </p:cNvPr>
          <p:cNvSpPr>
            <a:spLocks noGrp="1"/>
          </p:cNvSpPr>
          <p:nvPr>
            <p:ph type="sldNum" sz="quarter" idx="12"/>
          </p:nvPr>
        </p:nvSpPr>
        <p:spPr/>
        <p:txBody>
          <a:bodyPr/>
          <a:lstStyle/>
          <a:p>
            <a:fld id="{E31375A4-56A4-47D6-9801-1991572033F7}" type="slidenum">
              <a:rPr lang="en-US" smtClean="0"/>
              <a:t>46</a:t>
            </a:fld>
            <a:endParaRPr lang="en-US"/>
          </a:p>
        </p:txBody>
      </p:sp>
    </p:spTree>
    <p:extLst>
      <p:ext uri="{BB962C8B-B14F-4D97-AF65-F5344CB8AC3E}">
        <p14:creationId xmlns:p14="http://schemas.microsoft.com/office/powerpoint/2010/main" val="2918455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ED025-B9CB-4EA4-A279-FCD0278CB522}"/>
              </a:ext>
            </a:extLst>
          </p:cNvPr>
          <p:cNvSpPr>
            <a:spLocks noGrp="1"/>
          </p:cNvSpPr>
          <p:nvPr>
            <p:ph type="title"/>
          </p:nvPr>
        </p:nvSpPr>
        <p:spPr>
          <a:xfrm>
            <a:off x="1295400" y="503853"/>
            <a:ext cx="9601200" cy="562947"/>
          </a:xfrm>
        </p:spPr>
        <p:txBody>
          <a:bodyPr>
            <a:normAutofit fontScale="90000"/>
          </a:bodyPr>
          <a:lstStyle/>
          <a:p>
            <a:pPr algn="ctr"/>
            <a:r>
              <a:rPr lang="en-US" sz="4000" dirty="0"/>
              <a:t>Indian Stamp Act 1899</a:t>
            </a:r>
            <a:endParaRPr lang="en-IN" sz="4000" dirty="0"/>
          </a:p>
        </p:txBody>
      </p:sp>
      <p:sp>
        <p:nvSpPr>
          <p:cNvPr id="3" name="Content Placeholder 2">
            <a:extLst>
              <a:ext uri="{FF2B5EF4-FFF2-40B4-BE49-F238E27FC236}">
                <a16:creationId xmlns:a16="http://schemas.microsoft.com/office/drawing/2014/main" id="{EC983CC0-9FA6-40F0-8184-C9F88FE2FF50}"/>
              </a:ext>
            </a:extLst>
          </p:cNvPr>
          <p:cNvSpPr>
            <a:spLocks noGrp="1"/>
          </p:cNvSpPr>
          <p:nvPr>
            <p:ph idx="1"/>
          </p:nvPr>
        </p:nvSpPr>
        <p:spPr>
          <a:xfrm>
            <a:off x="606491" y="1240971"/>
            <a:ext cx="10977702" cy="4550229"/>
          </a:xfrm>
        </p:spPr>
        <p:txBody>
          <a:bodyPr>
            <a:normAutofit/>
          </a:bodyPr>
          <a:lstStyle/>
          <a:p>
            <a:pPr>
              <a:lnSpc>
                <a:spcPct val="160000"/>
              </a:lnSpc>
              <a:spcBef>
                <a:spcPts val="0"/>
              </a:spcBef>
            </a:pPr>
            <a:r>
              <a:rPr lang="en-US" sz="2400" dirty="0"/>
              <a:t>Every person authorized to receive evidence or hold a public office shall impound an instrument not duly stamped.(sec. 33)</a:t>
            </a:r>
          </a:p>
          <a:p>
            <a:pPr>
              <a:lnSpc>
                <a:spcPct val="160000"/>
              </a:lnSpc>
              <a:spcBef>
                <a:spcPts val="0"/>
              </a:spcBef>
            </a:pPr>
            <a:r>
              <a:rPr lang="en-US" sz="2400" dirty="0"/>
              <a:t>Impounded instruments are sent to the Collector for levying correct stamp duty (sec. 38)</a:t>
            </a:r>
          </a:p>
          <a:p>
            <a:pPr>
              <a:lnSpc>
                <a:spcPct val="160000"/>
              </a:lnSpc>
              <a:spcBef>
                <a:spcPts val="0"/>
              </a:spcBef>
            </a:pPr>
            <a:r>
              <a:rPr lang="en-US" sz="2400" dirty="0"/>
              <a:t>Instruments not duly stamped shall not be admitted in evidence. (sec. 35)</a:t>
            </a:r>
            <a:endParaRPr lang="en-IN" sz="2400" dirty="0"/>
          </a:p>
          <a:p>
            <a:pPr>
              <a:lnSpc>
                <a:spcPct val="150000"/>
              </a:lnSpc>
              <a:spcBef>
                <a:spcPts val="0"/>
              </a:spcBef>
            </a:pPr>
            <a:r>
              <a:rPr lang="en-US" sz="2400" dirty="0"/>
              <a:t>Central Government can make rules only for the part AA of Chapter II related to stock exchange transactions. (sec. 73A)</a:t>
            </a:r>
          </a:p>
        </p:txBody>
      </p:sp>
      <p:sp>
        <p:nvSpPr>
          <p:cNvPr id="4" name="Slide Number Placeholder 3">
            <a:extLst>
              <a:ext uri="{FF2B5EF4-FFF2-40B4-BE49-F238E27FC236}">
                <a16:creationId xmlns:a16="http://schemas.microsoft.com/office/drawing/2014/main" id="{613F5226-9AF8-4978-9968-BA83C9BB91F7}"/>
              </a:ext>
            </a:extLst>
          </p:cNvPr>
          <p:cNvSpPr>
            <a:spLocks noGrp="1"/>
          </p:cNvSpPr>
          <p:nvPr>
            <p:ph type="sldNum" sz="quarter" idx="12"/>
          </p:nvPr>
        </p:nvSpPr>
        <p:spPr/>
        <p:txBody>
          <a:bodyPr/>
          <a:lstStyle/>
          <a:p>
            <a:fld id="{E31375A4-56A4-47D6-9801-1991572033F7}" type="slidenum">
              <a:rPr lang="en-US" smtClean="0"/>
              <a:t>47</a:t>
            </a:fld>
            <a:endParaRPr lang="en-US"/>
          </a:p>
        </p:txBody>
      </p:sp>
    </p:spTree>
    <p:extLst>
      <p:ext uri="{BB962C8B-B14F-4D97-AF65-F5344CB8AC3E}">
        <p14:creationId xmlns:p14="http://schemas.microsoft.com/office/powerpoint/2010/main" val="831518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4A063-6F3C-45A8-A3EF-D7E8A7E051F7}"/>
              </a:ext>
            </a:extLst>
          </p:cNvPr>
          <p:cNvSpPr>
            <a:spLocks noGrp="1"/>
          </p:cNvSpPr>
          <p:nvPr>
            <p:ph type="title"/>
          </p:nvPr>
        </p:nvSpPr>
        <p:spPr>
          <a:xfrm>
            <a:off x="1295400" y="503854"/>
            <a:ext cx="9601200" cy="793102"/>
          </a:xfrm>
        </p:spPr>
        <p:txBody>
          <a:bodyPr>
            <a:normAutofit/>
          </a:bodyPr>
          <a:lstStyle/>
          <a:p>
            <a:pPr algn="ctr"/>
            <a:r>
              <a:rPr lang="en-US" sz="4000" dirty="0"/>
              <a:t>Indian Stamp Act 1899</a:t>
            </a:r>
            <a:endParaRPr lang="en-IN" sz="4000" dirty="0"/>
          </a:p>
        </p:txBody>
      </p:sp>
      <p:sp>
        <p:nvSpPr>
          <p:cNvPr id="3" name="Content Placeholder 2">
            <a:extLst>
              <a:ext uri="{FF2B5EF4-FFF2-40B4-BE49-F238E27FC236}">
                <a16:creationId xmlns:a16="http://schemas.microsoft.com/office/drawing/2014/main" id="{5FB8611C-EDE6-4F05-B06F-DDA2F7426F04}"/>
              </a:ext>
            </a:extLst>
          </p:cNvPr>
          <p:cNvSpPr>
            <a:spLocks noGrp="1"/>
          </p:cNvSpPr>
          <p:nvPr>
            <p:ph idx="1"/>
          </p:nvPr>
        </p:nvSpPr>
        <p:spPr>
          <a:xfrm>
            <a:off x="653143" y="1819469"/>
            <a:ext cx="10931050" cy="3971732"/>
          </a:xfrm>
        </p:spPr>
        <p:txBody>
          <a:bodyPr/>
          <a:lstStyle/>
          <a:p>
            <a:endParaRPr lang="en-US" sz="2400" dirty="0"/>
          </a:p>
          <a:p>
            <a:pPr>
              <a:lnSpc>
                <a:spcPct val="150000"/>
              </a:lnSpc>
              <a:spcBef>
                <a:spcPts val="0"/>
              </a:spcBef>
            </a:pPr>
            <a:r>
              <a:rPr lang="en-US" sz="2400" dirty="0"/>
              <a:t>State Government has powers to make rules for all provisions of the Act </a:t>
            </a:r>
          </a:p>
          <a:p>
            <a:pPr marL="0" indent="0">
              <a:lnSpc>
                <a:spcPct val="150000"/>
              </a:lnSpc>
              <a:spcBef>
                <a:spcPts val="0"/>
              </a:spcBef>
              <a:buNone/>
            </a:pPr>
            <a:r>
              <a:rPr lang="en-US" sz="2400" dirty="0"/>
              <a:t>(sec. 75)</a:t>
            </a:r>
          </a:p>
          <a:p>
            <a:pPr>
              <a:lnSpc>
                <a:spcPct val="150000"/>
              </a:lnSpc>
              <a:spcBef>
                <a:spcPts val="0"/>
              </a:spcBef>
            </a:pPr>
            <a:r>
              <a:rPr lang="en-US" sz="2400" dirty="0"/>
              <a:t>West Bengal Stamp Rules have been notified in 1994 </a:t>
            </a:r>
          </a:p>
          <a:p>
            <a:pPr>
              <a:lnSpc>
                <a:spcPct val="150000"/>
              </a:lnSpc>
              <a:spcBef>
                <a:spcPts val="0"/>
              </a:spcBef>
            </a:pPr>
            <a:r>
              <a:rPr lang="en-US" sz="2400" dirty="0"/>
              <a:t>Rates of stamp duty are specified in Schedule I of the Act. State government can bring state amendments to change these rates.</a:t>
            </a:r>
          </a:p>
          <a:p>
            <a:pPr>
              <a:lnSpc>
                <a:spcPct val="150000"/>
              </a:lnSpc>
              <a:spcBef>
                <a:spcPts val="0"/>
              </a:spcBef>
            </a:pPr>
            <a:r>
              <a:rPr lang="en-US" sz="2400" dirty="0"/>
              <a:t>West Bengal has added Schedule 1A specifying rates of stamp duty.</a:t>
            </a:r>
          </a:p>
          <a:p>
            <a:endParaRPr lang="en-IN" dirty="0"/>
          </a:p>
        </p:txBody>
      </p:sp>
      <p:sp>
        <p:nvSpPr>
          <p:cNvPr id="4" name="Slide Number Placeholder 3">
            <a:extLst>
              <a:ext uri="{FF2B5EF4-FFF2-40B4-BE49-F238E27FC236}">
                <a16:creationId xmlns:a16="http://schemas.microsoft.com/office/drawing/2014/main" id="{896AC47B-4013-4DF0-8D7F-75FE3E0041FB}"/>
              </a:ext>
            </a:extLst>
          </p:cNvPr>
          <p:cNvSpPr>
            <a:spLocks noGrp="1"/>
          </p:cNvSpPr>
          <p:nvPr>
            <p:ph type="sldNum" sz="quarter" idx="12"/>
          </p:nvPr>
        </p:nvSpPr>
        <p:spPr/>
        <p:txBody>
          <a:bodyPr/>
          <a:lstStyle/>
          <a:p>
            <a:fld id="{E31375A4-56A4-47D6-9801-1991572033F7}" type="slidenum">
              <a:rPr lang="en-US" smtClean="0"/>
              <a:t>48</a:t>
            </a:fld>
            <a:endParaRPr lang="en-US"/>
          </a:p>
        </p:txBody>
      </p:sp>
    </p:spTree>
    <p:extLst>
      <p:ext uri="{BB962C8B-B14F-4D97-AF65-F5344CB8AC3E}">
        <p14:creationId xmlns:p14="http://schemas.microsoft.com/office/powerpoint/2010/main" val="4264506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E283E-F76B-4F3C-AC21-7B3C81DA4AAE}"/>
              </a:ext>
            </a:extLst>
          </p:cNvPr>
          <p:cNvSpPr>
            <a:spLocks noGrp="1"/>
          </p:cNvSpPr>
          <p:nvPr>
            <p:ph type="title"/>
          </p:nvPr>
        </p:nvSpPr>
        <p:spPr>
          <a:xfrm>
            <a:off x="1295400" y="2541573"/>
            <a:ext cx="9601200" cy="1758823"/>
          </a:xfrm>
        </p:spPr>
        <p:txBody>
          <a:bodyPr>
            <a:normAutofit fontScale="90000"/>
          </a:bodyPr>
          <a:lstStyle/>
          <a:p>
            <a:pPr algn="ctr"/>
            <a:br>
              <a:rPr lang="en-US" dirty="0">
                <a:latin typeface="Algerian" panose="04020705040A02060702" pitchFamily="82" charset="0"/>
                <a:ea typeface="Cambria" panose="02040503050406030204" pitchFamily="18" charset="0"/>
              </a:rPr>
            </a:br>
            <a:br>
              <a:rPr lang="en-US" dirty="0">
                <a:latin typeface="Algerian" panose="04020705040A02060702" pitchFamily="82" charset="0"/>
                <a:ea typeface="Cambria" panose="02040503050406030204" pitchFamily="18" charset="0"/>
              </a:rPr>
            </a:br>
            <a:br>
              <a:rPr lang="en-US" dirty="0">
                <a:latin typeface="Cambria" panose="02040503050406030204" pitchFamily="18" charset="0"/>
                <a:ea typeface="Cambria" panose="02040503050406030204" pitchFamily="18" charset="0"/>
              </a:rPr>
            </a:br>
            <a:br>
              <a:rPr lang="en-US" dirty="0"/>
            </a:br>
            <a:r>
              <a:rPr lang="en-US" sz="7300" dirty="0">
                <a:latin typeface="Algerian" panose="04020705040A02060702" pitchFamily="82" charset="0"/>
                <a:ea typeface="Cambria" panose="02040503050406030204" pitchFamily="18" charset="0"/>
              </a:rPr>
              <a:t>Thanks</a:t>
            </a:r>
            <a:br>
              <a:rPr lang="en-US" dirty="0">
                <a:latin typeface="Algerian" panose="04020705040A02060702" pitchFamily="82" charset="0"/>
                <a:ea typeface="Cambria" panose="02040503050406030204" pitchFamily="18" charset="0"/>
              </a:rPr>
            </a:br>
            <a:endParaRPr lang="en-IN" dirty="0">
              <a:latin typeface="Algerian" panose="04020705040A02060702" pitchFamily="82" charset="0"/>
              <a:ea typeface="Cambria" panose="02040503050406030204" pitchFamily="18" charset="0"/>
            </a:endParaRPr>
          </a:p>
        </p:txBody>
      </p:sp>
      <p:sp>
        <p:nvSpPr>
          <p:cNvPr id="3" name="Text Placeholder 2">
            <a:extLst>
              <a:ext uri="{FF2B5EF4-FFF2-40B4-BE49-F238E27FC236}">
                <a16:creationId xmlns:a16="http://schemas.microsoft.com/office/drawing/2014/main" id="{D8427F11-8FC2-4861-8E6A-86036367FE59}"/>
              </a:ext>
            </a:extLst>
          </p:cNvPr>
          <p:cNvSpPr>
            <a:spLocks noGrp="1"/>
          </p:cNvSpPr>
          <p:nvPr>
            <p:ph type="body" idx="1"/>
          </p:nvPr>
        </p:nvSpPr>
        <p:spPr>
          <a:xfrm>
            <a:off x="1295400" y="5431536"/>
            <a:ext cx="9601200" cy="1080100"/>
          </a:xfrm>
        </p:spPr>
        <p:txBody>
          <a:bodyPr>
            <a:normAutofit/>
          </a:bodyPr>
          <a:lstStyle/>
          <a:p>
            <a:pPr algn="ctr"/>
            <a:endParaRPr lang="en-IN" sz="5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53839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541F1-BAAA-487F-B635-2E36C9ACCCDA}"/>
              </a:ext>
            </a:extLst>
          </p:cNvPr>
          <p:cNvSpPr>
            <a:spLocks noGrp="1"/>
          </p:cNvSpPr>
          <p:nvPr>
            <p:ph type="title"/>
          </p:nvPr>
        </p:nvSpPr>
        <p:spPr/>
        <p:txBody>
          <a:bodyPr>
            <a:normAutofit/>
          </a:bodyPr>
          <a:lstStyle/>
          <a:p>
            <a:pPr algn="ctr"/>
            <a:r>
              <a:rPr lang="en-US" sz="4000" dirty="0"/>
              <a:t>Codification of Laws in India</a:t>
            </a:r>
            <a:endParaRPr lang="en-IN" sz="4000" dirty="0"/>
          </a:p>
        </p:txBody>
      </p:sp>
      <p:sp>
        <p:nvSpPr>
          <p:cNvPr id="3" name="Content Placeholder 2">
            <a:extLst>
              <a:ext uri="{FF2B5EF4-FFF2-40B4-BE49-F238E27FC236}">
                <a16:creationId xmlns:a16="http://schemas.microsoft.com/office/drawing/2014/main" id="{868E1759-0544-48CD-8A88-7A6EA137A20F}"/>
              </a:ext>
            </a:extLst>
          </p:cNvPr>
          <p:cNvSpPr>
            <a:spLocks noGrp="1"/>
          </p:cNvSpPr>
          <p:nvPr>
            <p:ph idx="1"/>
          </p:nvPr>
        </p:nvSpPr>
        <p:spPr>
          <a:xfrm>
            <a:off x="625151" y="1646238"/>
            <a:ext cx="11028784" cy="4575515"/>
          </a:xfrm>
        </p:spPr>
        <p:txBody>
          <a:bodyPr>
            <a:normAutofit/>
          </a:bodyPr>
          <a:lstStyle/>
          <a:p>
            <a:pPr lvl="0" algn="just">
              <a:buClr>
                <a:srgbClr val="58B6C0"/>
              </a:buClr>
            </a:pPr>
            <a:r>
              <a:rPr lang="en-US" sz="2600" dirty="0">
                <a:solidFill>
                  <a:prstClr val="black"/>
                </a:solidFill>
              </a:rPr>
              <a:t>The British Government in1833 decided to take up  codification of laws in India.</a:t>
            </a:r>
          </a:p>
          <a:p>
            <a:pPr lvl="0" algn="just">
              <a:buClr>
                <a:srgbClr val="58B6C0"/>
              </a:buClr>
            </a:pPr>
            <a:r>
              <a:rPr lang="en-US" sz="2600" dirty="0">
                <a:solidFill>
                  <a:prstClr val="black"/>
                </a:solidFill>
              </a:rPr>
              <a:t>Mr. Macaulay as British MP said in his speech:</a:t>
            </a:r>
          </a:p>
          <a:p>
            <a:pPr marL="0" indent="0">
              <a:buClr>
                <a:srgbClr val="58B6C0"/>
              </a:buClr>
              <a:buNone/>
            </a:pPr>
            <a:r>
              <a:rPr lang="en-US" sz="2600" i="1" dirty="0">
                <a:solidFill>
                  <a:prstClr val="black"/>
                </a:solidFill>
              </a:rPr>
              <a:t>	</a:t>
            </a:r>
            <a:r>
              <a:rPr lang="en-US" sz="2600" b="1" i="1" dirty="0">
                <a:solidFill>
                  <a:prstClr val="black"/>
                </a:solidFill>
              </a:rPr>
              <a:t>‘ I believe that no country ever stood so much in need of a code of law as India and there was never a country in which the want might be so easily supplied’.</a:t>
            </a:r>
          </a:p>
          <a:p>
            <a:pPr lvl="0" algn="just">
              <a:buClr>
                <a:srgbClr val="58B6C0"/>
              </a:buClr>
            </a:pPr>
            <a:r>
              <a:rPr lang="en-US" sz="2600" dirty="0">
                <a:solidFill>
                  <a:prstClr val="black"/>
                </a:solidFill>
              </a:rPr>
              <a:t>First Law Commission was formed in 1834 with Mr. Macaulay as Chairman.</a:t>
            </a:r>
          </a:p>
          <a:p>
            <a:pPr lvl="0" algn="just">
              <a:buClr>
                <a:srgbClr val="58B6C0"/>
              </a:buClr>
            </a:pPr>
            <a:r>
              <a:rPr lang="en-US" sz="2600" dirty="0">
                <a:solidFill>
                  <a:prstClr val="black"/>
                </a:solidFill>
              </a:rPr>
              <a:t>Subsequently, three more Law Commissions were appointed in 1853, 1861 and 1879. </a:t>
            </a:r>
          </a:p>
          <a:p>
            <a:endParaRPr lang="en-IN" dirty="0"/>
          </a:p>
        </p:txBody>
      </p:sp>
      <p:sp>
        <p:nvSpPr>
          <p:cNvPr id="5" name="Slide Number Placeholder 4">
            <a:extLst>
              <a:ext uri="{FF2B5EF4-FFF2-40B4-BE49-F238E27FC236}">
                <a16:creationId xmlns:a16="http://schemas.microsoft.com/office/drawing/2014/main" id="{5685EEC1-8F44-4D2F-B984-C8D666E12B7D}"/>
              </a:ext>
            </a:extLst>
          </p:cNvPr>
          <p:cNvSpPr>
            <a:spLocks noGrp="1"/>
          </p:cNvSpPr>
          <p:nvPr>
            <p:ph type="sldNum" sz="quarter" idx="12"/>
          </p:nvPr>
        </p:nvSpPr>
        <p:spPr/>
        <p:txBody>
          <a:bodyPr/>
          <a:lstStyle/>
          <a:p>
            <a:fld id="{651FC063-5EA9-49AF-AFAF-D68C9E82B23B}" type="slidenum">
              <a:rPr lang="en-US" smtClean="0"/>
              <a:pPr/>
              <a:t>5</a:t>
            </a:fld>
            <a:endParaRPr lang="en-US"/>
          </a:p>
        </p:txBody>
      </p:sp>
    </p:spTree>
    <p:extLst>
      <p:ext uri="{BB962C8B-B14F-4D97-AF65-F5344CB8AC3E}">
        <p14:creationId xmlns:p14="http://schemas.microsoft.com/office/powerpoint/2010/main" val="1566821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2B698-C8DA-4D98-9C6A-F2B86B150D88}"/>
              </a:ext>
            </a:extLst>
          </p:cNvPr>
          <p:cNvSpPr>
            <a:spLocks noGrp="1"/>
          </p:cNvSpPr>
          <p:nvPr>
            <p:ph type="title"/>
          </p:nvPr>
        </p:nvSpPr>
        <p:spPr>
          <a:xfrm>
            <a:off x="1295400" y="503854"/>
            <a:ext cx="9601200" cy="877078"/>
          </a:xfrm>
        </p:spPr>
        <p:txBody>
          <a:bodyPr>
            <a:normAutofit/>
          </a:bodyPr>
          <a:lstStyle/>
          <a:p>
            <a:pPr algn="ctr"/>
            <a:r>
              <a:rPr lang="en-US" sz="4000" dirty="0"/>
              <a:t>Reasons for Codification</a:t>
            </a:r>
            <a:endParaRPr lang="en-IN" sz="4000" dirty="0"/>
          </a:p>
        </p:txBody>
      </p:sp>
      <p:sp>
        <p:nvSpPr>
          <p:cNvPr id="3" name="Content Placeholder 2">
            <a:extLst>
              <a:ext uri="{FF2B5EF4-FFF2-40B4-BE49-F238E27FC236}">
                <a16:creationId xmlns:a16="http://schemas.microsoft.com/office/drawing/2014/main" id="{EDE08C09-1FE6-4E5B-8779-B15C8F95762A}"/>
              </a:ext>
            </a:extLst>
          </p:cNvPr>
          <p:cNvSpPr>
            <a:spLocks noGrp="1"/>
          </p:cNvSpPr>
          <p:nvPr>
            <p:ph idx="1"/>
          </p:nvPr>
        </p:nvSpPr>
        <p:spPr>
          <a:xfrm>
            <a:off x="1295400" y="1380933"/>
            <a:ext cx="9601200" cy="4410268"/>
          </a:xfrm>
        </p:spPr>
        <p:txBody>
          <a:bodyPr>
            <a:normAutofit fontScale="92500" lnSpcReduction="20000"/>
          </a:bodyPr>
          <a:lstStyle/>
          <a:p>
            <a:pPr algn="just">
              <a:lnSpc>
                <a:spcPct val="150000"/>
              </a:lnSpc>
              <a:spcBef>
                <a:spcPts val="0"/>
              </a:spcBef>
            </a:pPr>
            <a:r>
              <a:rPr lang="en-US" sz="2800" dirty="0">
                <a:solidFill>
                  <a:prstClr val="black"/>
                </a:solidFill>
              </a:rPr>
              <a:t>Judicial Administration was an important instrument of political control over Indian people.</a:t>
            </a:r>
          </a:p>
          <a:p>
            <a:pPr algn="just">
              <a:lnSpc>
                <a:spcPct val="150000"/>
              </a:lnSpc>
              <a:spcBef>
                <a:spcPts val="0"/>
              </a:spcBef>
            </a:pPr>
            <a:r>
              <a:rPr lang="en-US" sz="2800" dirty="0">
                <a:solidFill>
                  <a:prstClr val="black"/>
                </a:solidFill>
              </a:rPr>
              <a:t>British Government was not comfortable with freedom to Indians to follow their customary law.</a:t>
            </a:r>
          </a:p>
          <a:p>
            <a:pPr algn="just">
              <a:lnSpc>
                <a:spcPct val="150000"/>
              </a:lnSpc>
              <a:spcBef>
                <a:spcPts val="0"/>
              </a:spcBef>
            </a:pPr>
            <a:r>
              <a:rPr lang="en-US" sz="2800" dirty="0">
                <a:solidFill>
                  <a:prstClr val="black"/>
                </a:solidFill>
              </a:rPr>
              <a:t>They were not willing to give authority of making law to judges in India.</a:t>
            </a:r>
          </a:p>
          <a:p>
            <a:pPr algn="just">
              <a:lnSpc>
                <a:spcPct val="150000"/>
              </a:lnSpc>
              <a:spcBef>
                <a:spcPts val="0"/>
              </a:spcBef>
            </a:pPr>
            <a:r>
              <a:rPr lang="en-US" sz="2800" dirty="0"/>
              <a:t>The British wanted to try codification in India before taking it up in England.</a:t>
            </a:r>
          </a:p>
          <a:p>
            <a:pPr>
              <a:lnSpc>
                <a:spcPct val="150000"/>
              </a:lnSpc>
              <a:spcBef>
                <a:spcPts val="0"/>
              </a:spcBef>
            </a:pPr>
            <a:endParaRPr lang="en-US" sz="2800" dirty="0">
              <a:solidFill>
                <a:prstClr val="black"/>
              </a:solidFill>
            </a:endParaRPr>
          </a:p>
          <a:p>
            <a:endParaRPr lang="en-IN" dirty="0"/>
          </a:p>
        </p:txBody>
      </p:sp>
      <p:sp>
        <p:nvSpPr>
          <p:cNvPr id="5" name="Slide Number Placeholder 4">
            <a:extLst>
              <a:ext uri="{FF2B5EF4-FFF2-40B4-BE49-F238E27FC236}">
                <a16:creationId xmlns:a16="http://schemas.microsoft.com/office/drawing/2014/main" id="{A952533F-B621-4803-8906-004BA8E33010}"/>
              </a:ext>
            </a:extLst>
          </p:cNvPr>
          <p:cNvSpPr>
            <a:spLocks noGrp="1"/>
          </p:cNvSpPr>
          <p:nvPr>
            <p:ph type="sldNum" sz="quarter" idx="12"/>
          </p:nvPr>
        </p:nvSpPr>
        <p:spPr/>
        <p:txBody>
          <a:bodyPr/>
          <a:lstStyle/>
          <a:p>
            <a:fld id="{651FC063-5EA9-49AF-AFAF-D68C9E82B23B}" type="slidenum">
              <a:rPr lang="en-US" smtClean="0"/>
              <a:pPr/>
              <a:t>6</a:t>
            </a:fld>
            <a:endParaRPr lang="en-US"/>
          </a:p>
        </p:txBody>
      </p:sp>
    </p:spTree>
    <p:extLst>
      <p:ext uri="{BB962C8B-B14F-4D97-AF65-F5344CB8AC3E}">
        <p14:creationId xmlns:p14="http://schemas.microsoft.com/office/powerpoint/2010/main" val="1825479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4CBAC-E7DB-48DD-ABBA-EA88DFD7E15B}"/>
              </a:ext>
            </a:extLst>
          </p:cNvPr>
          <p:cNvSpPr>
            <a:spLocks noGrp="1"/>
          </p:cNvSpPr>
          <p:nvPr>
            <p:ph type="title"/>
          </p:nvPr>
        </p:nvSpPr>
        <p:spPr>
          <a:xfrm>
            <a:off x="1295400" y="503853"/>
            <a:ext cx="9601200" cy="569167"/>
          </a:xfrm>
        </p:spPr>
        <p:txBody>
          <a:bodyPr>
            <a:normAutofit fontScale="90000"/>
          </a:bodyPr>
          <a:lstStyle/>
          <a:p>
            <a:pPr algn="ctr"/>
            <a:r>
              <a:rPr lang="en-US" sz="4000" dirty="0"/>
              <a:t>Transfer of Property Act</a:t>
            </a:r>
            <a:endParaRPr lang="en-IN" sz="4000" dirty="0"/>
          </a:p>
        </p:txBody>
      </p:sp>
      <p:sp>
        <p:nvSpPr>
          <p:cNvPr id="3" name="Content Placeholder 2">
            <a:extLst>
              <a:ext uri="{FF2B5EF4-FFF2-40B4-BE49-F238E27FC236}">
                <a16:creationId xmlns:a16="http://schemas.microsoft.com/office/drawing/2014/main" id="{D6C85297-6C1C-4D62-938F-0FD03F7ABD16}"/>
              </a:ext>
            </a:extLst>
          </p:cNvPr>
          <p:cNvSpPr>
            <a:spLocks noGrp="1"/>
          </p:cNvSpPr>
          <p:nvPr>
            <p:ph idx="1"/>
          </p:nvPr>
        </p:nvSpPr>
        <p:spPr>
          <a:xfrm>
            <a:off x="615820" y="1073020"/>
            <a:ext cx="10968373" cy="5057192"/>
          </a:xfrm>
        </p:spPr>
        <p:txBody>
          <a:bodyPr>
            <a:normAutofit/>
          </a:bodyPr>
          <a:lstStyle/>
          <a:p>
            <a:pPr algn="just">
              <a:lnSpc>
                <a:spcPct val="150000"/>
              </a:lnSpc>
              <a:spcBef>
                <a:spcPts val="0"/>
              </a:spcBef>
            </a:pPr>
            <a:r>
              <a:rPr lang="en-US" sz="2600" dirty="0"/>
              <a:t>Originally it was planned to draft a Civil Code for India.</a:t>
            </a:r>
          </a:p>
          <a:p>
            <a:pPr algn="just">
              <a:lnSpc>
                <a:spcPct val="150000"/>
              </a:lnSpc>
              <a:spcBef>
                <a:spcPts val="0"/>
              </a:spcBef>
            </a:pPr>
            <a:r>
              <a:rPr lang="en-US" sz="2600" dirty="0"/>
              <a:t>Later on separate laws were enacted to be compiled later in the Civil Code.</a:t>
            </a:r>
          </a:p>
          <a:p>
            <a:pPr algn="just">
              <a:lnSpc>
                <a:spcPct val="150000"/>
              </a:lnSpc>
              <a:spcBef>
                <a:spcPts val="0"/>
              </a:spcBef>
            </a:pPr>
            <a:r>
              <a:rPr lang="en-US" sz="2600" dirty="0"/>
              <a:t>Draft of the Transfer of Property Act was given by the third Law Commission in 1870.</a:t>
            </a:r>
          </a:p>
          <a:p>
            <a:pPr algn="just">
              <a:lnSpc>
                <a:spcPct val="150000"/>
              </a:lnSpc>
              <a:spcBef>
                <a:spcPts val="0"/>
              </a:spcBef>
            </a:pPr>
            <a:r>
              <a:rPr lang="en-US" sz="2600" dirty="0"/>
              <a:t>It remained under review by the Government of India for a long period.</a:t>
            </a:r>
          </a:p>
          <a:p>
            <a:pPr algn="just">
              <a:lnSpc>
                <a:spcPct val="150000"/>
              </a:lnSpc>
              <a:spcBef>
                <a:spcPts val="0"/>
              </a:spcBef>
            </a:pPr>
            <a:r>
              <a:rPr lang="en-US" sz="2600" dirty="0"/>
              <a:t>It was referred to Fourth Law Commission in 1879</a:t>
            </a:r>
          </a:p>
          <a:p>
            <a:pPr algn="just">
              <a:lnSpc>
                <a:spcPct val="150000"/>
              </a:lnSpc>
              <a:spcBef>
                <a:spcPts val="0"/>
              </a:spcBef>
            </a:pPr>
            <a:r>
              <a:rPr lang="en-US" sz="2600" dirty="0"/>
              <a:t>Law was finally enacted in 1882.</a:t>
            </a:r>
          </a:p>
          <a:p>
            <a:pPr algn="just"/>
            <a:endParaRPr lang="en-US" sz="2600" dirty="0"/>
          </a:p>
          <a:p>
            <a:endParaRPr lang="en-IN" dirty="0"/>
          </a:p>
        </p:txBody>
      </p:sp>
      <p:sp>
        <p:nvSpPr>
          <p:cNvPr id="5" name="Slide Number Placeholder 4">
            <a:extLst>
              <a:ext uri="{FF2B5EF4-FFF2-40B4-BE49-F238E27FC236}">
                <a16:creationId xmlns:a16="http://schemas.microsoft.com/office/drawing/2014/main" id="{0AAE4F9E-6F73-4597-BE71-4C3195A65A9C}"/>
              </a:ext>
            </a:extLst>
          </p:cNvPr>
          <p:cNvSpPr>
            <a:spLocks noGrp="1"/>
          </p:cNvSpPr>
          <p:nvPr>
            <p:ph type="sldNum" sz="quarter" idx="12"/>
          </p:nvPr>
        </p:nvSpPr>
        <p:spPr/>
        <p:txBody>
          <a:bodyPr/>
          <a:lstStyle/>
          <a:p>
            <a:fld id="{651FC063-5EA9-49AF-AFAF-D68C9E82B23B}" type="slidenum">
              <a:rPr lang="en-US" smtClean="0"/>
              <a:pPr/>
              <a:t>7</a:t>
            </a:fld>
            <a:endParaRPr lang="en-US"/>
          </a:p>
        </p:txBody>
      </p:sp>
    </p:spTree>
    <p:extLst>
      <p:ext uri="{BB962C8B-B14F-4D97-AF65-F5344CB8AC3E}">
        <p14:creationId xmlns:p14="http://schemas.microsoft.com/office/powerpoint/2010/main" val="4229765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5DE48-9F9D-41F9-9710-E309ABD7E3CB}"/>
              </a:ext>
            </a:extLst>
          </p:cNvPr>
          <p:cNvSpPr>
            <a:spLocks noGrp="1"/>
          </p:cNvSpPr>
          <p:nvPr>
            <p:ph type="title"/>
          </p:nvPr>
        </p:nvSpPr>
        <p:spPr>
          <a:xfrm>
            <a:off x="1295400" y="503854"/>
            <a:ext cx="9601200" cy="562946"/>
          </a:xfrm>
        </p:spPr>
        <p:txBody>
          <a:bodyPr>
            <a:normAutofit fontScale="90000"/>
          </a:bodyPr>
          <a:lstStyle/>
          <a:p>
            <a:pPr algn="ctr"/>
            <a:r>
              <a:rPr lang="en-US" sz="3600" dirty="0"/>
              <a:t>History of Land Registration </a:t>
            </a:r>
            <a:endParaRPr lang="en-IN" sz="3600" dirty="0"/>
          </a:p>
        </p:txBody>
      </p:sp>
      <p:sp>
        <p:nvSpPr>
          <p:cNvPr id="3" name="Content Placeholder 2">
            <a:extLst>
              <a:ext uri="{FF2B5EF4-FFF2-40B4-BE49-F238E27FC236}">
                <a16:creationId xmlns:a16="http://schemas.microsoft.com/office/drawing/2014/main" id="{291A2CD5-88F3-4EDC-ADA6-36B6A1645EDA}"/>
              </a:ext>
            </a:extLst>
          </p:cNvPr>
          <p:cNvSpPr>
            <a:spLocks noGrp="1"/>
          </p:cNvSpPr>
          <p:nvPr>
            <p:ph idx="1"/>
          </p:nvPr>
        </p:nvSpPr>
        <p:spPr>
          <a:xfrm>
            <a:off x="606489" y="998376"/>
            <a:ext cx="10977703" cy="5291303"/>
          </a:xfrm>
        </p:spPr>
        <p:txBody>
          <a:bodyPr>
            <a:noAutofit/>
          </a:bodyPr>
          <a:lstStyle/>
          <a:p>
            <a:pPr>
              <a:lnSpc>
                <a:spcPct val="160000"/>
              </a:lnSpc>
              <a:spcBef>
                <a:spcPts val="0"/>
              </a:spcBef>
            </a:pPr>
            <a:r>
              <a:rPr lang="en-US" sz="2600" dirty="0"/>
              <a:t>First time a registry was established in 1781 for registering deeds within the Fort William Settlement of Bengal Presidency.</a:t>
            </a:r>
          </a:p>
          <a:p>
            <a:pPr>
              <a:lnSpc>
                <a:spcPct val="160000"/>
              </a:lnSpc>
              <a:spcBef>
                <a:spcPts val="0"/>
              </a:spcBef>
            </a:pPr>
            <a:r>
              <a:rPr lang="en-US" sz="2600" dirty="0"/>
              <a:t>Regulation XXXVI of 1793 was enacted for the registration of deeds in whole of the Bengal Presidency</a:t>
            </a:r>
          </a:p>
          <a:p>
            <a:pPr>
              <a:lnSpc>
                <a:spcPct val="160000"/>
              </a:lnSpc>
              <a:spcBef>
                <a:spcPts val="0"/>
              </a:spcBef>
            </a:pPr>
            <a:r>
              <a:rPr lang="en-US" sz="2600" dirty="0"/>
              <a:t>Similar Registries were established in Bombay and Madras Presidencies in 1802</a:t>
            </a:r>
          </a:p>
          <a:p>
            <a:pPr>
              <a:lnSpc>
                <a:spcPct val="160000"/>
              </a:lnSpc>
              <a:spcBef>
                <a:spcPts val="0"/>
              </a:spcBef>
            </a:pPr>
            <a:r>
              <a:rPr lang="en-US" sz="2600" dirty="0"/>
              <a:t>It was an important administrative reform because at that time England did not have a system of registration except in two counties.</a:t>
            </a:r>
          </a:p>
        </p:txBody>
      </p:sp>
      <p:sp>
        <p:nvSpPr>
          <p:cNvPr id="4" name="Slide Number Placeholder 3">
            <a:extLst>
              <a:ext uri="{FF2B5EF4-FFF2-40B4-BE49-F238E27FC236}">
                <a16:creationId xmlns:a16="http://schemas.microsoft.com/office/drawing/2014/main" id="{B06C0807-66A8-4E4B-B959-F6F656C5A260}"/>
              </a:ext>
            </a:extLst>
          </p:cNvPr>
          <p:cNvSpPr>
            <a:spLocks noGrp="1"/>
          </p:cNvSpPr>
          <p:nvPr>
            <p:ph type="sldNum" sz="quarter" idx="12"/>
          </p:nvPr>
        </p:nvSpPr>
        <p:spPr/>
        <p:txBody>
          <a:bodyPr/>
          <a:lstStyle/>
          <a:p>
            <a:fld id="{E31375A4-56A4-47D6-9801-1991572033F7}" type="slidenum">
              <a:rPr lang="en-US" smtClean="0"/>
              <a:t>8</a:t>
            </a:fld>
            <a:endParaRPr lang="en-US"/>
          </a:p>
        </p:txBody>
      </p:sp>
    </p:spTree>
    <p:extLst>
      <p:ext uri="{BB962C8B-B14F-4D97-AF65-F5344CB8AC3E}">
        <p14:creationId xmlns:p14="http://schemas.microsoft.com/office/powerpoint/2010/main" val="2873874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573A9-A837-4735-9435-4120B1140DA6}"/>
              </a:ext>
            </a:extLst>
          </p:cNvPr>
          <p:cNvSpPr>
            <a:spLocks noGrp="1"/>
          </p:cNvSpPr>
          <p:nvPr>
            <p:ph type="title"/>
          </p:nvPr>
        </p:nvSpPr>
        <p:spPr>
          <a:xfrm>
            <a:off x="1295400" y="503854"/>
            <a:ext cx="9601200" cy="662473"/>
          </a:xfrm>
        </p:spPr>
        <p:txBody>
          <a:bodyPr/>
          <a:lstStyle/>
          <a:p>
            <a:pPr algn="ctr"/>
            <a:r>
              <a:rPr lang="en-US" dirty="0"/>
              <a:t>History of Land Registration </a:t>
            </a:r>
            <a:endParaRPr lang="en-IN" dirty="0"/>
          </a:p>
        </p:txBody>
      </p:sp>
      <p:sp>
        <p:nvSpPr>
          <p:cNvPr id="3" name="Content Placeholder 2">
            <a:extLst>
              <a:ext uri="{FF2B5EF4-FFF2-40B4-BE49-F238E27FC236}">
                <a16:creationId xmlns:a16="http://schemas.microsoft.com/office/drawing/2014/main" id="{66A294C8-8A6C-46AF-BDA9-C017EE995D35}"/>
              </a:ext>
            </a:extLst>
          </p:cNvPr>
          <p:cNvSpPr>
            <a:spLocks noGrp="1"/>
          </p:cNvSpPr>
          <p:nvPr>
            <p:ph idx="1"/>
          </p:nvPr>
        </p:nvSpPr>
        <p:spPr>
          <a:xfrm>
            <a:off x="615819" y="1166326"/>
            <a:ext cx="10968373" cy="5187819"/>
          </a:xfrm>
        </p:spPr>
        <p:txBody>
          <a:bodyPr>
            <a:normAutofit/>
          </a:bodyPr>
          <a:lstStyle/>
          <a:p>
            <a:pPr lvl="0" algn="just">
              <a:lnSpc>
                <a:spcPct val="160000"/>
              </a:lnSpc>
              <a:spcBef>
                <a:spcPts val="0"/>
              </a:spcBef>
              <a:buClr>
                <a:srgbClr val="D15A3E">
                  <a:lumMod val="75000"/>
                </a:srgbClr>
              </a:buClr>
            </a:pPr>
            <a:r>
              <a:rPr lang="en-US" sz="2600" dirty="0">
                <a:solidFill>
                  <a:srgbClr val="2D2E2D"/>
                </a:solidFill>
              </a:rPr>
              <a:t>Registration was optional but registration of a deed of sale or gift invalidated any unregistered deed executed earlier or afterwards. A registered mortgage had priority over an unregistered mortgage.</a:t>
            </a:r>
          </a:p>
          <a:p>
            <a:pPr lvl="0" algn="just">
              <a:lnSpc>
                <a:spcPct val="160000"/>
              </a:lnSpc>
              <a:spcBef>
                <a:spcPts val="0"/>
              </a:spcBef>
              <a:buClr>
                <a:srgbClr val="D15A3E">
                  <a:lumMod val="75000"/>
                </a:srgbClr>
              </a:buClr>
            </a:pPr>
            <a:r>
              <a:rPr lang="en-US" sz="2600" dirty="0">
                <a:solidFill>
                  <a:srgbClr val="2D2E2D"/>
                </a:solidFill>
              </a:rPr>
              <a:t>Earliest registries were managed by judicial officers. After 1938 other officers could also be made in charge of the registry.</a:t>
            </a:r>
          </a:p>
          <a:p>
            <a:pPr lvl="0" algn="just">
              <a:lnSpc>
                <a:spcPct val="160000"/>
              </a:lnSpc>
              <a:spcBef>
                <a:spcPts val="0"/>
              </a:spcBef>
              <a:buClr>
                <a:srgbClr val="D15A3E">
                  <a:lumMod val="75000"/>
                </a:srgbClr>
              </a:buClr>
            </a:pPr>
            <a:r>
              <a:rPr lang="en-US" sz="2600" dirty="0">
                <a:solidFill>
                  <a:srgbClr val="2D2E2D"/>
                </a:solidFill>
              </a:rPr>
              <a:t>The Registration Act of 1864 provided that an unregistered document will not be received in court as an evidence and will not be acted upon by  a public officer</a:t>
            </a:r>
          </a:p>
          <a:p>
            <a:endParaRPr lang="en-IN" dirty="0"/>
          </a:p>
        </p:txBody>
      </p:sp>
      <p:sp>
        <p:nvSpPr>
          <p:cNvPr id="4" name="Slide Number Placeholder 3">
            <a:extLst>
              <a:ext uri="{FF2B5EF4-FFF2-40B4-BE49-F238E27FC236}">
                <a16:creationId xmlns:a16="http://schemas.microsoft.com/office/drawing/2014/main" id="{BF499313-B391-462E-8B6A-3ECD0646C52A}"/>
              </a:ext>
            </a:extLst>
          </p:cNvPr>
          <p:cNvSpPr>
            <a:spLocks noGrp="1"/>
          </p:cNvSpPr>
          <p:nvPr>
            <p:ph type="sldNum" sz="quarter" idx="12"/>
          </p:nvPr>
        </p:nvSpPr>
        <p:spPr/>
        <p:txBody>
          <a:bodyPr/>
          <a:lstStyle/>
          <a:p>
            <a:fld id="{E31375A4-56A4-47D6-9801-1991572033F7}" type="slidenum">
              <a:rPr lang="en-US" smtClean="0"/>
              <a:t>9</a:t>
            </a:fld>
            <a:endParaRPr lang="en-US"/>
          </a:p>
        </p:txBody>
      </p:sp>
    </p:spTree>
    <p:extLst>
      <p:ext uri="{BB962C8B-B14F-4D97-AF65-F5344CB8AC3E}">
        <p14:creationId xmlns:p14="http://schemas.microsoft.com/office/powerpoint/2010/main" val="4016276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amond grid presentation (widescreen).potx" id="{B2221865-AD13-4DF0-B68E-BF08E8CC5659}" vid="{BAA0C488-98B6-4F47-8E1C-5C7CD9605F73}"/>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tf03031015_win32</Template>
  <TotalTime>13598</TotalTime>
  <Words>3889</Words>
  <Application>Microsoft Office PowerPoint</Application>
  <PresentationFormat>Widescreen</PresentationFormat>
  <Paragraphs>303</Paragraphs>
  <Slides>49</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49</vt:i4>
      </vt:variant>
    </vt:vector>
  </HeadingPairs>
  <TitlesOfParts>
    <vt:vector size="57" baseType="lpstr">
      <vt:lpstr>Aldhabi</vt:lpstr>
      <vt:lpstr>Algerian</vt:lpstr>
      <vt:lpstr>Angsana New</vt:lpstr>
      <vt:lpstr>Arial</vt:lpstr>
      <vt:lpstr>Calibri</vt:lpstr>
      <vt:lpstr>Cambria</vt:lpstr>
      <vt:lpstr>Wingdings</vt:lpstr>
      <vt:lpstr>Diamond Grid 16x9</vt:lpstr>
      <vt:lpstr>West Bengal National University of Juridical Sciences,  Kolkata   The Registration Act &amp; Other Land Laws</vt:lpstr>
      <vt:lpstr>      Evolution of Land Laws in India </vt:lpstr>
      <vt:lpstr>Civil law in the Initial Phase</vt:lpstr>
      <vt:lpstr>Customary Law in India</vt:lpstr>
      <vt:lpstr>Codification of Laws in India</vt:lpstr>
      <vt:lpstr>Reasons for Codification</vt:lpstr>
      <vt:lpstr>Transfer of Property Act</vt:lpstr>
      <vt:lpstr>History of Land Registration </vt:lpstr>
      <vt:lpstr>History of Land Registration </vt:lpstr>
      <vt:lpstr>History of Land Registration </vt:lpstr>
      <vt:lpstr>History of Land Registration (cont.)</vt:lpstr>
      <vt:lpstr>History of Land Registration (cont.) </vt:lpstr>
      <vt:lpstr>      Concept and Purpose of  Registration </vt:lpstr>
      <vt:lpstr>Concept and Purpose of Registration</vt:lpstr>
      <vt:lpstr>Systems of Land Registration</vt:lpstr>
      <vt:lpstr>Systems of Land Registration</vt:lpstr>
      <vt:lpstr>International Practices</vt:lpstr>
      <vt:lpstr>Land Registration System in India</vt:lpstr>
      <vt:lpstr>Land Registration System in India (Cont.)</vt:lpstr>
      <vt:lpstr>Land Registration System in India (Cont.)</vt:lpstr>
      <vt:lpstr>Deed Registration In India</vt:lpstr>
      <vt:lpstr>   Important Provisions of the Registration Act  and  the Transfer of Property Act</vt:lpstr>
      <vt:lpstr>Compulsorily registration under Registration Act</vt:lpstr>
      <vt:lpstr>Compulsorily registration under Registration Act (cont.)</vt:lpstr>
      <vt:lpstr>Requirement of Registration in Transfer of Property Act </vt:lpstr>
      <vt:lpstr>Exemptions under Registration Act</vt:lpstr>
      <vt:lpstr>Exemptions under Transfer of Property Act </vt:lpstr>
      <vt:lpstr>Exemptions under Transfer of Property Act (cont.)</vt:lpstr>
      <vt:lpstr>Process of Registration</vt:lpstr>
      <vt:lpstr>Process of Registration (cont.)</vt:lpstr>
      <vt:lpstr>Process of Registration (cont.)</vt:lpstr>
      <vt:lpstr>Process of Registration (cont.)</vt:lpstr>
      <vt:lpstr>Process of Registration (cont.)</vt:lpstr>
      <vt:lpstr>Process of Registration (cont.)</vt:lpstr>
      <vt:lpstr>Process of Registration (cont.)</vt:lpstr>
      <vt:lpstr>Grounds for Refusal of Registration</vt:lpstr>
      <vt:lpstr>Books in the Registration Office </vt:lpstr>
      <vt:lpstr>Indexes in the Registration Office</vt:lpstr>
      <vt:lpstr>Indexes in the Registration Office (cont.)</vt:lpstr>
      <vt:lpstr>The West Bengal Registration Rules 1962</vt:lpstr>
      <vt:lpstr>Legal Standing of Registration</vt:lpstr>
      <vt:lpstr>Legal Standing of Registration</vt:lpstr>
      <vt:lpstr>Lis Pendens- Pending Legal Action</vt:lpstr>
      <vt:lpstr>Lis Pendens- Pending Legal Action</vt:lpstr>
      <vt:lpstr>    Important Provisions of the Indian stamp act, 1899 </vt:lpstr>
      <vt:lpstr>Stamp Act, 1899</vt:lpstr>
      <vt:lpstr>Indian Stamp Act 1899</vt:lpstr>
      <vt:lpstr>Indian Stamp Act 1899</vt:lpstr>
      <vt:lpstr>    Thanks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admin</dc:creator>
  <cp:lastModifiedBy>Deepak</cp:lastModifiedBy>
  <cp:revision>397</cp:revision>
  <dcterms:created xsi:type="dcterms:W3CDTF">2020-07-31T10:22:54Z</dcterms:created>
  <dcterms:modified xsi:type="dcterms:W3CDTF">2023-03-24T03:08:11Z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